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3"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11" Type="http://schemas.openxmlformats.org/officeDocument/2006/relationships/slide" Target="slides/slide6.xml"/><Relationship Id="rId22" Type="http://schemas.openxmlformats.org/officeDocument/2006/relationships/slide" Target="slides/slide17.xml"/><Relationship Id="rId10" Type="http://schemas.openxmlformats.org/officeDocument/2006/relationships/slide" Target="slides/slide5.xml"/><Relationship Id="rId21" Type="http://schemas.openxmlformats.org/officeDocument/2006/relationships/slide" Target="slides/slide16.xml"/><Relationship Id="rId13" Type="http://schemas.openxmlformats.org/officeDocument/2006/relationships/slide" Target="slides/slide8.xml"/><Relationship Id="rId12" Type="http://schemas.openxmlformats.org/officeDocument/2006/relationships/slide" Target="slides/slide7.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slide" Target="slides/slide14.xml"/><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 name="Shape 39"/>
        <p:cNvGrpSpPr/>
        <p:nvPr/>
      </p:nvGrpSpPr>
      <p:grpSpPr>
        <a:xfrm>
          <a:off x="0" y="0"/>
          <a:ext cx="0" cy="0"/>
          <a:chOff x="0" y="0"/>
          <a:chExt cx="0" cy="0"/>
        </a:xfrm>
      </p:grpSpPr>
      <p:sp>
        <p:nvSpPr>
          <p:cNvPr id="40" name="Google Shape;40;g2cd9d7df0fe_2_34:notes"/>
          <p:cNvSpPr txBox="1"/>
          <p:nvPr>
            <p:ph idx="1" type="body"/>
          </p:nvPr>
        </p:nvSpPr>
        <p:spPr>
          <a:xfrm>
            <a:off x="685800" y="4343378"/>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g2cd9d7df0fe_2_34:notes"/>
          <p:cNvSpPr/>
          <p:nvPr>
            <p:ph idx="2" type="sldImg"/>
          </p:nvPr>
        </p:nvSpPr>
        <p:spPr>
          <a:xfrm>
            <a:off x="1143225" y="685778"/>
            <a:ext cx="4572225" cy="342897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2cd9d7df0fe_2_48:notes"/>
          <p:cNvSpPr txBox="1"/>
          <p:nvPr>
            <p:ph idx="1" type="body"/>
          </p:nvPr>
        </p:nvSpPr>
        <p:spPr>
          <a:xfrm>
            <a:off x="685800" y="4343378"/>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g2cd9d7df0fe_2_48:notes"/>
          <p:cNvSpPr/>
          <p:nvPr>
            <p:ph idx="2" type="sldImg"/>
          </p:nvPr>
        </p:nvSpPr>
        <p:spPr>
          <a:xfrm>
            <a:off x="1143225" y="685778"/>
            <a:ext cx="4572225" cy="342897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2cd9d7df0fe_2_54:notes"/>
          <p:cNvSpPr txBox="1"/>
          <p:nvPr>
            <p:ph idx="1" type="body"/>
          </p:nvPr>
        </p:nvSpPr>
        <p:spPr>
          <a:xfrm>
            <a:off x="685800" y="4343378"/>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g2cd9d7df0fe_2_54:notes"/>
          <p:cNvSpPr/>
          <p:nvPr>
            <p:ph idx="2" type="sldImg"/>
          </p:nvPr>
        </p:nvSpPr>
        <p:spPr>
          <a:xfrm>
            <a:off x="1143225" y="685778"/>
            <a:ext cx="4572225" cy="342897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2cd9d7df0fe_2_60:notes"/>
          <p:cNvSpPr txBox="1"/>
          <p:nvPr>
            <p:ph idx="1" type="body"/>
          </p:nvPr>
        </p:nvSpPr>
        <p:spPr>
          <a:xfrm>
            <a:off x="685800" y="4343378"/>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g2cd9d7df0fe_2_60:notes"/>
          <p:cNvSpPr/>
          <p:nvPr>
            <p:ph idx="2" type="sldImg"/>
          </p:nvPr>
        </p:nvSpPr>
        <p:spPr>
          <a:xfrm>
            <a:off x="1143225" y="685778"/>
            <a:ext cx="4572225" cy="342897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2cd9d7df0fe_2_65:notes"/>
          <p:cNvSpPr txBox="1"/>
          <p:nvPr>
            <p:ph idx="1" type="body"/>
          </p:nvPr>
        </p:nvSpPr>
        <p:spPr>
          <a:xfrm>
            <a:off x="685800" y="4343378"/>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g2cd9d7df0fe_2_65:notes"/>
          <p:cNvSpPr/>
          <p:nvPr>
            <p:ph idx="2" type="sldImg"/>
          </p:nvPr>
        </p:nvSpPr>
        <p:spPr>
          <a:xfrm>
            <a:off x="1143225" y="685778"/>
            <a:ext cx="4572225" cy="342897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2cd9d7df0fe_2_70:notes"/>
          <p:cNvSpPr txBox="1"/>
          <p:nvPr>
            <p:ph idx="1" type="body"/>
          </p:nvPr>
        </p:nvSpPr>
        <p:spPr>
          <a:xfrm>
            <a:off x="685800" y="4343378"/>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g2cd9d7df0fe_2_70:notes"/>
          <p:cNvSpPr/>
          <p:nvPr>
            <p:ph idx="2" type="sldImg"/>
          </p:nvPr>
        </p:nvSpPr>
        <p:spPr>
          <a:xfrm>
            <a:off x="1143225" y="685778"/>
            <a:ext cx="4572225" cy="342897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2cd9d7df0fe_2_75:notes"/>
          <p:cNvSpPr txBox="1"/>
          <p:nvPr>
            <p:ph idx="1" type="body"/>
          </p:nvPr>
        </p:nvSpPr>
        <p:spPr>
          <a:xfrm>
            <a:off x="685800" y="4343378"/>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g2cd9d7df0fe_2_75:notes"/>
          <p:cNvSpPr/>
          <p:nvPr>
            <p:ph idx="2" type="sldImg"/>
          </p:nvPr>
        </p:nvSpPr>
        <p:spPr>
          <a:xfrm>
            <a:off x="1143225" y="685778"/>
            <a:ext cx="4572225" cy="342897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2cd9d7df0fe_2_81:notes"/>
          <p:cNvSpPr txBox="1"/>
          <p:nvPr>
            <p:ph idx="1" type="body"/>
          </p:nvPr>
        </p:nvSpPr>
        <p:spPr>
          <a:xfrm>
            <a:off x="685800" y="4343378"/>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g2cd9d7df0fe_2_81:notes"/>
          <p:cNvSpPr/>
          <p:nvPr>
            <p:ph idx="2" type="sldImg"/>
          </p:nvPr>
        </p:nvSpPr>
        <p:spPr>
          <a:xfrm>
            <a:off x="1143225" y="685778"/>
            <a:ext cx="4572225" cy="342897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2cd9d7df0fe_2_87:notes"/>
          <p:cNvSpPr txBox="1"/>
          <p:nvPr>
            <p:ph idx="1" type="body"/>
          </p:nvPr>
        </p:nvSpPr>
        <p:spPr>
          <a:xfrm>
            <a:off x="685800" y="4343378"/>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g2cd9d7df0fe_2_87:notes"/>
          <p:cNvSpPr/>
          <p:nvPr>
            <p:ph idx="2" type="sldImg"/>
          </p:nvPr>
        </p:nvSpPr>
        <p:spPr>
          <a:xfrm>
            <a:off x="1143225" y="685778"/>
            <a:ext cx="4572225" cy="342897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2cfafbc2d2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2cfafbc2d2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 name="Shape 48"/>
        <p:cNvGrpSpPr/>
        <p:nvPr/>
      </p:nvGrpSpPr>
      <p:grpSpPr>
        <a:xfrm>
          <a:off x="0" y="0"/>
          <a:ext cx="0" cy="0"/>
          <a:chOff x="0" y="0"/>
          <a:chExt cx="0" cy="0"/>
        </a:xfrm>
      </p:grpSpPr>
      <p:sp>
        <p:nvSpPr>
          <p:cNvPr id="49" name="Google Shape;49;g2cd9d7df0fe_2_43:notes"/>
          <p:cNvSpPr txBox="1"/>
          <p:nvPr>
            <p:ph idx="1" type="body"/>
          </p:nvPr>
        </p:nvSpPr>
        <p:spPr>
          <a:xfrm>
            <a:off x="685800" y="4343378"/>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g2cd9d7df0fe_2_43:notes"/>
          <p:cNvSpPr/>
          <p:nvPr>
            <p:ph idx="2" type="sldImg"/>
          </p:nvPr>
        </p:nvSpPr>
        <p:spPr>
          <a:xfrm>
            <a:off x="1143225" y="685778"/>
            <a:ext cx="4572225" cy="342897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 name="Shape 54"/>
        <p:cNvGrpSpPr/>
        <p:nvPr/>
      </p:nvGrpSpPr>
      <p:grpSpPr>
        <a:xfrm>
          <a:off x="0" y="0"/>
          <a:ext cx="0" cy="0"/>
          <a:chOff x="0" y="0"/>
          <a:chExt cx="0" cy="0"/>
        </a:xfrm>
      </p:grpSpPr>
      <p:sp>
        <p:nvSpPr>
          <p:cNvPr id="55" name="Google Shape;55;g2cfafbc2d2d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 name="Google Shape;56;g2cfafbc2d2d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g2cfafbc2d2d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g2cfafbc2d2d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2cfafbc2d2d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2cfafbc2d2d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2cfafbc2d2d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 name="Google Shape;86;g2cfafbc2d2d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2cfafbc2d2d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2cfafbc2d2d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2cfafbc2d2d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2cfafbc2d2d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2cfafbc2d2d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2cfafbc2d2d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obj">
  <p:cSld name="OBJECT">
    <p:spTree>
      <p:nvGrpSpPr>
        <p:cNvPr id="11" name="Shape 11"/>
        <p:cNvGrpSpPr/>
        <p:nvPr/>
      </p:nvGrpSpPr>
      <p:grpSpPr>
        <a:xfrm>
          <a:off x="0" y="0"/>
          <a:ext cx="0" cy="0"/>
          <a:chOff x="0" y="0"/>
          <a:chExt cx="0" cy="0"/>
        </a:xfrm>
      </p:grpSpPr>
      <p:sp>
        <p:nvSpPr>
          <p:cNvPr id="12" name="Google Shape;12;p2"/>
          <p:cNvSpPr txBox="1"/>
          <p:nvPr>
            <p:ph type="ctrTitle"/>
          </p:nvPr>
        </p:nvSpPr>
        <p:spPr>
          <a:xfrm>
            <a:off x="1807137" y="594205"/>
            <a:ext cx="5529724" cy="81788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0" i="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 name="Google Shape;13;p2"/>
          <p:cNvSpPr txBox="1"/>
          <p:nvPr>
            <p:ph idx="1" type="subTitle"/>
          </p:nvPr>
        </p:nvSpPr>
        <p:spPr>
          <a:xfrm>
            <a:off x="1371600" y="2880360"/>
            <a:ext cx="6400800" cy="1285875"/>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1" type="ftr"/>
          </p:nvPr>
        </p:nvSpPr>
        <p:spPr>
          <a:xfrm>
            <a:off x="3108960" y="4783455"/>
            <a:ext cx="2926080" cy="257175"/>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 name="Google Shape;15;p2"/>
          <p:cNvSpPr txBox="1"/>
          <p:nvPr>
            <p:ph idx="10" type="dt"/>
          </p:nvPr>
        </p:nvSpPr>
        <p:spPr>
          <a:xfrm>
            <a:off x="457200" y="4783455"/>
            <a:ext cx="2103120" cy="257175"/>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 name="Google Shape;16;p2"/>
          <p:cNvSpPr txBox="1"/>
          <p:nvPr>
            <p:ph idx="12" type="sldNum"/>
          </p:nvPr>
        </p:nvSpPr>
        <p:spPr>
          <a:xfrm>
            <a:off x="6583680" y="4783455"/>
            <a:ext cx="2103120" cy="257175"/>
          </a:xfrm>
          <a:prstGeom prst="rect">
            <a:avLst/>
          </a:prstGeom>
          <a:noFill/>
          <a:ln>
            <a:noFill/>
          </a:ln>
        </p:spPr>
        <p:txBody>
          <a:bodyPr anchorCtr="0" anchor="t" bIns="0" lIns="0" spcFirstLastPara="1" rIns="0" wrap="square" tIns="0">
            <a:sp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7" name="Shape 17"/>
        <p:cNvGrpSpPr/>
        <p:nvPr/>
      </p:nvGrpSpPr>
      <p:grpSpPr>
        <a:xfrm>
          <a:off x="0" y="0"/>
          <a:ext cx="0" cy="0"/>
          <a:chOff x="0" y="0"/>
          <a:chExt cx="0" cy="0"/>
        </a:xfrm>
      </p:grpSpPr>
      <p:sp>
        <p:nvSpPr>
          <p:cNvPr id="18" name="Google Shape;18;p3"/>
          <p:cNvSpPr txBox="1"/>
          <p:nvPr>
            <p:ph type="title"/>
          </p:nvPr>
        </p:nvSpPr>
        <p:spPr>
          <a:xfrm>
            <a:off x="2239203" y="505246"/>
            <a:ext cx="4665593" cy="409575"/>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1" i="0" sz="2500">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3"/>
          <p:cNvSpPr txBox="1"/>
          <p:nvPr>
            <p:ph idx="1" type="body"/>
          </p:nvPr>
        </p:nvSpPr>
        <p:spPr>
          <a:xfrm>
            <a:off x="2254512" y="1701999"/>
            <a:ext cx="4634974" cy="2105660"/>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b="1" i="0" sz="2200">
                <a:solidFill>
                  <a:srgbClr val="585858"/>
                </a:solidFill>
                <a:latin typeface="Arial"/>
                <a:ea typeface="Arial"/>
                <a:cs typeface="Arial"/>
                <a:sym typeface="Arial"/>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0" name="Google Shape;20;p3"/>
          <p:cNvSpPr txBox="1"/>
          <p:nvPr>
            <p:ph idx="11" type="ftr"/>
          </p:nvPr>
        </p:nvSpPr>
        <p:spPr>
          <a:xfrm>
            <a:off x="3108960" y="4783455"/>
            <a:ext cx="2926080" cy="257175"/>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3"/>
          <p:cNvSpPr txBox="1"/>
          <p:nvPr>
            <p:ph idx="10" type="dt"/>
          </p:nvPr>
        </p:nvSpPr>
        <p:spPr>
          <a:xfrm>
            <a:off x="457200" y="4783455"/>
            <a:ext cx="2103120" cy="257175"/>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3"/>
          <p:cNvSpPr txBox="1"/>
          <p:nvPr>
            <p:ph idx="12" type="sldNum"/>
          </p:nvPr>
        </p:nvSpPr>
        <p:spPr>
          <a:xfrm>
            <a:off x="6583680" y="4783455"/>
            <a:ext cx="2103120" cy="257175"/>
          </a:xfrm>
          <a:prstGeom prst="rect">
            <a:avLst/>
          </a:prstGeom>
          <a:noFill/>
          <a:ln>
            <a:noFill/>
          </a:ln>
        </p:spPr>
        <p:txBody>
          <a:bodyPr anchorCtr="0" anchor="t" bIns="0" lIns="0" spcFirstLastPara="1" rIns="0" wrap="square" tIns="0">
            <a:sp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23" name="Shape 23"/>
        <p:cNvGrpSpPr/>
        <p:nvPr/>
      </p:nvGrpSpPr>
      <p:grpSpPr>
        <a:xfrm>
          <a:off x="0" y="0"/>
          <a:ext cx="0" cy="0"/>
          <a:chOff x="0" y="0"/>
          <a:chExt cx="0" cy="0"/>
        </a:xfrm>
      </p:grpSpPr>
      <p:sp>
        <p:nvSpPr>
          <p:cNvPr id="24" name="Google Shape;24;p4"/>
          <p:cNvSpPr txBox="1"/>
          <p:nvPr>
            <p:ph type="title"/>
          </p:nvPr>
        </p:nvSpPr>
        <p:spPr>
          <a:xfrm>
            <a:off x="2239203" y="505246"/>
            <a:ext cx="4665593" cy="409575"/>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1" i="0" sz="2500">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 name="Google Shape;25;p4"/>
          <p:cNvSpPr txBox="1"/>
          <p:nvPr>
            <p:ph idx="1" type="body"/>
          </p:nvPr>
        </p:nvSpPr>
        <p:spPr>
          <a:xfrm>
            <a:off x="457200" y="1183005"/>
            <a:ext cx="3977640" cy="3394710"/>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6" name="Google Shape;26;p4"/>
          <p:cNvSpPr txBox="1"/>
          <p:nvPr>
            <p:ph idx="2" type="body"/>
          </p:nvPr>
        </p:nvSpPr>
        <p:spPr>
          <a:xfrm>
            <a:off x="4709160" y="1183005"/>
            <a:ext cx="3977640" cy="3394710"/>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7" name="Google Shape;27;p4"/>
          <p:cNvSpPr txBox="1"/>
          <p:nvPr>
            <p:ph idx="11" type="ftr"/>
          </p:nvPr>
        </p:nvSpPr>
        <p:spPr>
          <a:xfrm>
            <a:off x="3108960" y="4783455"/>
            <a:ext cx="2926080" cy="257175"/>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4"/>
          <p:cNvSpPr txBox="1"/>
          <p:nvPr>
            <p:ph idx="10" type="dt"/>
          </p:nvPr>
        </p:nvSpPr>
        <p:spPr>
          <a:xfrm>
            <a:off x="457200" y="4783455"/>
            <a:ext cx="2103120" cy="257175"/>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4"/>
          <p:cNvSpPr txBox="1"/>
          <p:nvPr>
            <p:ph idx="12" type="sldNum"/>
          </p:nvPr>
        </p:nvSpPr>
        <p:spPr>
          <a:xfrm>
            <a:off x="6583680" y="4783455"/>
            <a:ext cx="2103120" cy="257175"/>
          </a:xfrm>
          <a:prstGeom prst="rect">
            <a:avLst/>
          </a:prstGeom>
          <a:noFill/>
          <a:ln>
            <a:noFill/>
          </a:ln>
        </p:spPr>
        <p:txBody>
          <a:bodyPr anchorCtr="0" anchor="t" bIns="0" lIns="0" spcFirstLastPara="1" rIns="0" wrap="square" tIns="0">
            <a:sp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30" name="Shape 30"/>
        <p:cNvGrpSpPr/>
        <p:nvPr/>
      </p:nvGrpSpPr>
      <p:grpSpPr>
        <a:xfrm>
          <a:off x="0" y="0"/>
          <a:ext cx="0" cy="0"/>
          <a:chOff x="0" y="0"/>
          <a:chExt cx="0" cy="0"/>
        </a:xfrm>
      </p:grpSpPr>
      <p:sp>
        <p:nvSpPr>
          <p:cNvPr id="31" name="Google Shape;31;p5"/>
          <p:cNvSpPr txBox="1"/>
          <p:nvPr>
            <p:ph type="title"/>
          </p:nvPr>
        </p:nvSpPr>
        <p:spPr>
          <a:xfrm>
            <a:off x="2239203" y="505246"/>
            <a:ext cx="4665593" cy="409575"/>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1" i="0" sz="2500">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 name="Google Shape;32;p5"/>
          <p:cNvSpPr txBox="1"/>
          <p:nvPr>
            <p:ph idx="11" type="ftr"/>
          </p:nvPr>
        </p:nvSpPr>
        <p:spPr>
          <a:xfrm>
            <a:off x="3108960" y="4783455"/>
            <a:ext cx="2926080" cy="257175"/>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 name="Google Shape;33;p5"/>
          <p:cNvSpPr txBox="1"/>
          <p:nvPr>
            <p:ph idx="10" type="dt"/>
          </p:nvPr>
        </p:nvSpPr>
        <p:spPr>
          <a:xfrm>
            <a:off x="457200" y="4783455"/>
            <a:ext cx="2103120" cy="257175"/>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5"/>
          <p:cNvSpPr txBox="1"/>
          <p:nvPr>
            <p:ph idx="12" type="sldNum"/>
          </p:nvPr>
        </p:nvSpPr>
        <p:spPr>
          <a:xfrm>
            <a:off x="6583680" y="4783455"/>
            <a:ext cx="2103120" cy="257175"/>
          </a:xfrm>
          <a:prstGeom prst="rect">
            <a:avLst/>
          </a:prstGeom>
          <a:noFill/>
          <a:ln>
            <a:noFill/>
          </a:ln>
        </p:spPr>
        <p:txBody>
          <a:bodyPr anchorCtr="0" anchor="t" bIns="0" lIns="0" spcFirstLastPara="1" rIns="0" wrap="square" tIns="0">
            <a:sp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35" name="Shape 35"/>
        <p:cNvGrpSpPr/>
        <p:nvPr/>
      </p:nvGrpSpPr>
      <p:grpSpPr>
        <a:xfrm>
          <a:off x="0" y="0"/>
          <a:ext cx="0" cy="0"/>
          <a:chOff x="0" y="0"/>
          <a:chExt cx="0" cy="0"/>
        </a:xfrm>
      </p:grpSpPr>
      <p:sp>
        <p:nvSpPr>
          <p:cNvPr id="36" name="Google Shape;36;p6"/>
          <p:cNvSpPr txBox="1"/>
          <p:nvPr>
            <p:ph idx="11" type="ftr"/>
          </p:nvPr>
        </p:nvSpPr>
        <p:spPr>
          <a:xfrm>
            <a:off x="3108960" y="4783455"/>
            <a:ext cx="2926080" cy="257175"/>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 name="Google Shape;37;p6"/>
          <p:cNvSpPr txBox="1"/>
          <p:nvPr>
            <p:ph idx="10" type="dt"/>
          </p:nvPr>
        </p:nvSpPr>
        <p:spPr>
          <a:xfrm>
            <a:off x="457200" y="4783455"/>
            <a:ext cx="2103120" cy="257175"/>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2" type="sldNum"/>
          </p:nvPr>
        </p:nvSpPr>
        <p:spPr>
          <a:xfrm>
            <a:off x="6583680" y="4783455"/>
            <a:ext cx="2103120" cy="257175"/>
          </a:xfrm>
          <a:prstGeom prst="rect">
            <a:avLst/>
          </a:prstGeom>
          <a:noFill/>
          <a:ln>
            <a:noFill/>
          </a:ln>
        </p:spPr>
        <p:txBody>
          <a:bodyPr anchorCtr="0" anchor="t" bIns="0" lIns="0" spcFirstLastPara="1" rIns="0" wrap="square" tIns="0">
            <a:sp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239203" y="505246"/>
            <a:ext cx="4665593" cy="409575"/>
          </a:xfrm>
          <a:prstGeom prst="rect">
            <a:avLst/>
          </a:prstGeom>
          <a:noFill/>
          <a:ln>
            <a:noFill/>
          </a:ln>
        </p:spPr>
        <p:txBody>
          <a:bodyPr anchorCtr="0" anchor="t" bIns="0" lIns="0" spcFirstLastPara="1" rIns="0" wrap="square" tIns="0">
            <a:spAutoFit/>
          </a:bodyPr>
          <a:lstStyle>
            <a:lvl1pPr lvl="0" marR="0" rtl="0" algn="l">
              <a:spcBef>
                <a:spcPts val="0"/>
              </a:spcBef>
              <a:spcAft>
                <a:spcPts val="0"/>
              </a:spcAft>
              <a:buSzPts val="1400"/>
              <a:buNone/>
              <a:defRPr b="1" i="0" sz="25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2254512" y="1701999"/>
            <a:ext cx="4634974" cy="2105660"/>
          </a:xfrm>
          <a:prstGeom prst="rect">
            <a:avLst/>
          </a:prstGeom>
          <a:noFill/>
          <a:ln>
            <a:noFill/>
          </a:ln>
        </p:spPr>
        <p:txBody>
          <a:bodyPr anchorCtr="0" anchor="t" bIns="0" lIns="0" spcFirstLastPara="1" rIns="0" wrap="square" tIns="0">
            <a:spAutoFit/>
          </a:bodyPr>
          <a:lstStyle>
            <a:lvl1pPr indent="-228600" lvl="0" marL="457200" marR="0" rtl="0" algn="l">
              <a:spcBef>
                <a:spcPts val="0"/>
              </a:spcBef>
              <a:spcAft>
                <a:spcPts val="0"/>
              </a:spcAft>
              <a:buSzPts val="1400"/>
              <a:buNone/>
              <a:defRPr b="1" i="0" sz="2200" u="none" cap="none" strike="noStrike">
                <a:solidFill>
                  <a:srgbClr val="585858"/>
                </a:solidFill>
                <a:latin typeface="Arial"/>
                <a:ea typeface="Arial"/>
                <a:cs typeface="Arial"/>
                <a:sym typeface="Arial"/>
              </a:defRPr>
            </a:lvl1pPr>
            <a:lvl2pPr indent="-228600" lvl="1" marL="914400" marR="0" rtl="0" algn="l">
              <a:spcBef>
                <a:spcPts val="0"/>
              </a:spcBef>
              <a:spcAft>
                <a:spcPts val="0"/>
              </a:spcAft>
              <a:buSzPts val="1400"/>
              <a:buNone/>
              <a:defRPr b="0" i="0" sz="1800" u="none" cap="none" strike="noStrike">
                <a:latin typeface="Calibri"/>
                <a:ea typeface="Calibri"/>
                <a:cs typeface="Calibri"/>
                <a:sym typeface="Calibri"/>
              </a:defRPr>
            </a:lvl2pPr>
            <a:lvl3pPr indent="-228600" lvl="2" marL="1371600" marR="0" rtl="0" algn="l">
              <a:spcBef>
                <a:spcPts val="0"/>
              </a:spcBef>
              <a:spcAft>
                <a:spcPts val="0"/>
              </a:spcAft>
              <a:buSzPts val="1400"/>
              <a:buNone/>
              <a:defRPr b="0" i="0" sz="1800" u="none" cap="none" strike="noStrike">
                <a:latin typeface="Calibri"/>
                <a:ea typeface="Calibri"/>
                <a:cs typeface="Calibri"/>
                <a:sym typeface="Calibri"/>
              </a:defRPr>
            </a:lvl3pPr>
            <a:lvl4pPr indent="-228600" lvl="3" marL="1828800" marR="0" rtl="0" algn="l">
              <a:spcBef>
                <a:spcPts val="0"/>
              </a:spcBef>
              <a:spcAft>
                <a:spcPts val="0"/>
              </a:spcAft>
              <a:buSzPts val="1400"/>
              <a:buNone/>
              <a:defRPr b="0" i="0" sz="1800" u="none" cap="none" strike="noStrike">
                <a:latin typeface="Calibri"/>
                <a:ea typeface="Calibri"/>
                <a:cs typeface="Calibri"/>
                <a:sym typeface="Calibri"/>
              </a:defRPr>
            </a:lvl4pPr>
            <a:lvl5pPr indent="-228600" lvl="4" marL="2286000" marR="0" rtl="0" algn="l">
              <a:spcBef>
                <a:spcPts val="0"/>
              </a:spcBef>
              <a:spcAft>
                <a:spcPts val="0"/>
              </a:spcAft>
              <a:buSzPts val="1400"/>
              <a:buNone/>
              <a:defRPr b="0" i="0" sz="1800" u="none" cap="none" strike="noStrike">
                <a:latin typeface="Calibri"/>
                <a:ea typeface="Calibri"/>
                <a:cs typeface="Calibri"/>
                <a:sym typeface="Calibri"/>
              </a:defRPr>
            </a:lvl5pPr>
            <a:lvl6pPr indent="-228600" lvl="5" marL="2743200" marR="0" rtl="0" algn="l">
              <a:spcBef>
                <a:spcPts val="0"/>
              </a:spcBef>
              <a:spcAft>
                <a:spcPts val="0"/>
              </a:spcAft>
              <a:buSzPts val="1400"/>
              <a:buNone/>
              <a:defRPr b="0" i="0" sz="1800" u="none" cap="none" strike="noStrike">
                <a:latin typeface="Calibri"/>
                <a:ea typeface="Calibri"/>
                <a:cs typeface="Calibri"/>
                <a:sym typeface="Calibri"/>
              </a:defRPr>
            </a:lvl6pPr>
            <a:lvl7pPr indent="-228600" lvl="6" marL="3200400" marR="0" rtl="0" algn="l">
              <a:spcBef>
                <a:spcPts val="0"/>
              </a:spcBef>
              <a:spcAft>
                <a:spcPts val="0"/>
              </a:spcAft>
              <a:buSzPts val="1400"/>
              <a:buNone/>
              <a:defRPr b="0" i="0" sz="1800" u="none" cap="none" strike="noStrike">
                <a:latin typeface="Calibri"/>
                <a:ea typeface="Calibri"/>
                <a:cs typeface="Calibri"/>
                <a:sym typeface="Calibri"/>
              </a:defRPr>
            </a:lvl7pPr>
            <a:lvl8pPr indent="-228600" lvl="7" marL="3657600" marR="0" rtl="0" algn="l">
              <a:spcBef>
                <a:spcPts val="0"/>
              </a:spcBef>
              <a:spcAft>
                <a:spcPts val="0"/>
              </a:spcAft>
              <a:buSzPts val="1400"/>
              <a:buNone/>
              <a:defRPr b="0" i="0" sz="1800" u="none" cap="none" strike="noStrike">
                <a:latin typeface="Calibri"/>
                <a:ea typeface="Calibri"/>
                <a:cs typeface="Calibri"/>
                <a:sym typeface="Calibri"/>
              </a:defRPr>
            </a:lvl8pPr>
            <a:lvl9pPr indent="-228600" lvl="8" marL="4114800" marR="0" rtl="0" algn="l">
              <a:spcBef>
                <a:spcPts val="0"/>
              </a:spcBef>
              <a:spcAft>
                <a:spcPts val="0"/>
              </a:spcAft>
              <a:buSzPts val="1400"/>
              <a:buNone/>
              <a:defRPr b="0" i="0" sz="1800" u="none" cap="none" strike="noStrike">
                <a:latin typeface="Calibri"/>
                <a:ea typeface="Calibri"/>
                <a:cs typeface="Calibri"/>
                <a:sym typeface="Calibri"/>
              </a:defRPr>
            </a:lvl9pPr>
          </a:lstStyle>
          <a:p/>
        </p:txBody>
      </p:sp>
      <p:sp>
        <p:nvSpPr>
          <p:cNvPr id="8" name="Google Shape;8;p1"/>
          <p:cNvSpPr txBox="1"/>
          <p:nvPr>
            <p:ph idx="11" type="ftr"/>
          </p:nvPr>
        </p:nvSpPr>
        <p:spPr>
          <a:xfrm>
            <a:off x="3108960" y="4783455"/>
            <a:ext cx="2926080" cy="257175"/>
          </a:xfrm>
          <a:prstGeom prst="rect">
            <a:avLst/>
          </a:prstGeom>
          <a:noFill/>
          <a:ln>
            <a:noFill/>
          </a:ln>
        </p:spPr>
        <p:txBody>
          <a:bodyPr anchorCtr="0" anchor="t" bIns="0" lIns="0" spcFirstLastPara="1" rIns="0" wrap="square" tIns="0">
            <a:spAutoFit/>
          </a:bodyPr>
          <a:lstStyle>
            <a:lvl1pPr lvl="0" marR="0" rtl="0" algn="ctr">
              <a:spcBef>
                <a:spcPts val="0"/>
              </a:spcBef>
              <a:spcAft>
                <a:spcPts val="0"/>
              </a:spcAft>
              <a:buSzPts val="1400"/>
              <a:buNone/>
              <a:defRPr b="0" i="0" sz="1800" u="none" cap="none" strike="noStrike">
                <a:solidFill>
                  <a:srgbClr val="888888"/>
                </a:solidFill>
              </a:defRPr>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9" name="Google Shape;9;p1"/>
          <p:cNvSpPr txBox="1"/>
          <p:nvPr>
            <p:ph idx="10" type="dt"/>
          </p:nvPr>
        </p:nvSpPr>
        <p:spPr>
          <a:xfrm>
            <a:off x="457200" y="4783455"/>
            <a:ext cx="2103120" cy="257175"/>
          </a:xfrm>
          <a:prstGeom prst="rect">
            <a:avLst/>
          </a:prstGeom>
          <a:noFill/>
          <a:ln>
            <a:noFill/>
          </a:ln>
        </p:spPr>
        <p:txBody>
          <a:bodyPr anchorCtr="0" anchor="t" bIns="0" lIns="0" spcFirstLastPara="1" rIns="0" wrap="square" tIns="0">
            <a:spAutoFit/>
          </a:bodyPr>
          <a:lstStyle>
            <a:lvl1pPr lvl="0" marR="0" rtl="0" algn="l">
              <a:spcBef>
                <a:spcPts val="0"/>
              </a:spcBef>
              <a:spcAft>
                <a:spcPts val="0"/>
              </a:spcAft>
              <a:buSzPts val="1400"/>
              <a:buNone/>
              <a:defRPr b="0" i="0" sz="1800" u="none" cap="none" strike="noStrike">
                <a:solidFill>
                  <a:srgbClr val="888888"/>
                </a:solidFill>
              </a:defRPr>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10" name="Google Shape;10;p1"/>
          <p:cNvSpPr txBox="1"/>
          <p:nvPr>
            <p:ph idx="12" type="sldNum"/>
          </p:nvPr>
        </p:nvSpPr>
        <p:spPr>
          <a:xfrm>
            <a:off x="6583680" y="4783455"/>
            <a:ext cx="2103120" cy="257175"/>
          </a:xfrm>
          <a:prstGeom prst="rect">
            <a:avLst/>
          </a:prstGeom>
          <a:noFill/>
          <a:ln>
            <a:noFill/>
          </a:ln>
        </p:spPr>
        <p:txBody>
          <a:bodyPr anchorCtr="0" anchor="t" bIns="0" lIns="0" spcFirstLastPara="1" rIns="0" wrap="square" tIns="0">
            <a:spAutoFit/>
          </a:bodyPr>
          <a:lstStyle>
            <a:lvl1pPr indent="0" lvl="0" marL="0" marR="0" rtl="0" algn="r">
              <a:spcBef>
                <a:spcPts val="0"/>
              </a:spcBef>
              <a:buNone/>
              <a:defRPr b="0" i="0" sz="1800" u="none" cap="none" strike="noStrike">
                <a:solidFill>
                  <a:srgbClr val="888888"/>
                </a:solidFill>
              </a:defRPr>
            </a:lvl1pPr>
            <a:lvl2pPr indent="0" lvl="1" marL="0" marR="0" rtl="0" algn="r">
              <a:spcBef>
                <a:spcPts val="0"/>
              </a:spcBef>
              <a:buNone/>
              <a:defRPr b="0" i="0" sz="1800" u="none" cap="none" strike="noStrike">
                <a:solidFill>
                  <a:srgbClr val="888888"/>
                </a:solidFill>
              </a:defRPr>
            </a:lvl2pPr>
            <a:lvl3pPr indent="0" lvl="2" marL="0" marR="0" rtl="0" algn="r">
              <a:spcBef>
                <a:spcPts val="0"/>
              </a:spcBef>
              <a:buNone/>
              <a:defRPr b="0" i="0" sz="1800" u="none" cap="none" strike="noStrike">
                <a:solidFill>
                  <a:srgbClr val="888888"/>
                </a:solidFill>
              </a:defRPr>
            </a:lvl3pPr>
            <a:lvl4pPr indent="0" lvl="3" marL="0" marR="0" rtl="0" algn="r">
              <a:spcBef>
                <a:spcPts val="0"/>
              </a:spcBef>
              <a:buNone/>
              <a:defRPr b="0" i="0" sz="1800" u="none" cap="none" strike="noStrike">
                <a:solidFill>
                  <a:srgbClr val="888888"/>
                </a:solidFill>
              </a:defRPr>
            </a:lvl4pPr>
            <a:lvl5pPr indent="0" lvl="4" marL="0" marR="0" rtl="0" algn="r">
              <a:spcBef>
                <a:spcPts val="0"/>
              </a:spcBef>
              <a:buNone/>
              <a:defRPr b="0" i="0" sz="1800" u="none" cap="none" strike="noStrike">
                <a:solidFill>
                  <a:srgbClr val="888888"/>
                </a:solidFill>
              </a:defRPr>
            </a:lvl5pPr>
            <a:lvl6pPr indent="0" lvl="5" marL="0" marR="0" rtl="0" algn="r">
              <a:spcBef>
                <a:spcPts val="0"/>
              </a:spcBef>
              <a:buNone/>
              <a:defRPr b="0" i="0" sz="1800" u="none" cap="none" strike="noStrike">
                <a:solidFill>
                  <a:srgbClr val="888888"/>
                </a:solidFill>
              </a:defRPr>
            </a:lvl6pPr>
            <a:lvl7pPr indent="0" lvl="6" marL="0" marR="0" rtl="0" algn="r">
              <a:spcBef>
                <a:spcPts val="0"/>
              </a:spcBef>
              <a:buNone/>
              <a:defRPr b="0" i="0" sz="1800" u="none" cap="none" strike="noStrike">
                <a:solidFill>
                  <a:srgbClr val="888888"/>
                </a:solidFill>
              </a:defRPr>
            </a:lvl7pPr>
            <a:lvl8pPr indent="0" lvl="7" marL="0" marR="0" rtl="0" algn="r">
              <a:spcBef>
                <a:spcPts val="0"/>
              </a:spcBef>
              <a:buNone/>
              <a:defRPr b="0" i="0" sz="1800" u="none" cap="none" strike="noStrike">
                <a:solidFill>
                  <a:srgbClr val="888888"/>
                </a:solidFill>
              </a:defRPr>
            </a:lvl8pPr>
            <a:lvl9pPr indent="0" lvl="8" marL="0" marR="0" rtl="0" algn="r">
              <a:spcBef>
                <a:spcPts val="0"/>
              </a:spcBef>
              <a:buNone/>
              <a:defRPr b="0" i="0" sz="1800" u="none" cap="none" strike="noStrike">
                <a:solidFill>
                  <a:srgbClr val="888888"/>
                </a:solidFill>
              </a:defRPr>
            </a:lvl9pPr>
          </a:lstStyle>
          <a:p>
            <a:pPr indent="0" lvl="0" marL="0" rtl="0" algn="r">
              <a:spcBef>
                <a:spcPts val="0"/>
              </a:spcBef>
              <a:spcAft>
                <a:spcPts val="0"/>
              </a:spcAft>
              <a:buNone/>
            </a:pPr>
            <a:fld id="{00000000-1234-1234-1234-123412341234}" type="slidenum">
              <a:rPr lang="en"/>
              <a:t>‹#›</a:t>
            </a:fld>
            <a:endParaRPr sz="1400">
              <a:solidFill>
                <a:srgbClr val="000000"/>
              </a:solidFill>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 Id="rId4" Type="http://schemas.openxmlformats.org/officeDocument/2006/relationships/image" Target="../media/image4.png"/><Relationship Id="rId5"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hyperlink" Target="mailto:firewise@co.cook.mn.us" TargetMode="External"/><Relationship Id="rId4" Type="http://schemas.openxmlformats.org/officeDocument/2006/relationships/image" Target="../media/image1.jpg"/><Relationship Id="rId5" Type="http://schemas.openxmlformats.org/officeDocument/2006/relationships/image" Target="../media/image4.png"/><Relationship Id="rId6" Type="http://schemas.openxmlformats.org/officeDocument/2006/relationships/image" Target="../media/image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hyperlink" Target="mailto:swaddle@umn.edu" TargetMode="External"/><Relationship Id="rId4" Type="http://schemas.openxmlformats.org/officeDocument/2006/relationships/image" Target="../media/image21.png"/><Relationship Id="rId11" Type="http://schemas.openxmlformats.org/officeDocument/2006/relationships/image" Target="../media/image19.png"/><Relationship Id="rId10" Type="http://schemas.openxmlformats.org/officeDocument/2006/relationships/image" Target="../media/image17.png"/><Relationship Id="rId9" Type="http://schemas.openxmlformats.org/officeDocument/2006/relationships/image" Target="../media/image14.jpg"/><Relationship Id="rId5" Type="http://schemas.openxmlformats.org/officeDocument/2006/relationships/image" Target="../media/image9.png"/><Relationship Id="rId6" Type="http://schemas.openxmlformats.org/officeDocument/2006/relationships/image" Target="../media/image22.png"/><Relationship Id="rId7" Type="http://schemas.openxmlformats.org/officeDocument/2006/relationships/image" Target="../media/image10.png"/><Relationship Id="rId8"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2.png"/><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1.png"/><Relationship Id="rId4" Type="http://schemas.openxmlformats.org/officeDocument/2006/relationships/image" Target="../media/image8.png"/><Relationship Id="rId5" Type="http://schemas.openxmlformats.org/officeDocument/2006/relationships/image" Target="../media/image16.png"/><Relationship Id="rId6"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2" name="Shape 42"/>
        <p:cNvGrpSpPr/>
        <p:nvPr/>
      </p:nvGrpSpPr>
      <p:grpSpPr>
        <a:xfrm>
          <a:off x="0" y="0"/>
          <a:ext cx="0" cy="0"/>
          <a:chOff x="0" y="0"/>
          <a:chExt cx="0" cy="0"/>
        </a:xfrm>
      </p:grpSpPr>
      <p:sp>
        <p:nvSpPr>
          <p:cNvPr id="43" name="Google Shape;43;p7"/>
          <p:cNvSpPr txBox="1"/>
          <p:nvPr/>
        </p:nvSpPr>
        <p:spPr>
          <a:xfrm>
            <a:off x="1807123" y="594200"/>
            <a:ext cx="6584100" cy="8133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0" i="0" lang="en" sz="5200" u="none" cap="none" strike="noStrike">
                <a:latin typeface="Arial"/>
                <a:ea typeface="Arial"/>
                <a:cs typeface="Arial"/>
                <a:sym typeface="Arial"/>
              </a:rPr>
              <a:t>Firewise Principles</a:t>
            </a:r>
            <a:endParaRPr b="0" i="0" sz="5200" u="none" cap="none" strike="noStrike">
              <a:latin typeface="Arial"/>
              <a:ea typeface="Arial"/>
              <a:cs typeface="Arial"/>
              <a:sym typeface="Arial"/>
            </a:endParaRPr>
          </a:p>
        </p:txBody>
      </p:sp>
      <p:sp>
        <p:nvSpPr>
          <p:cNvPr id="44" name="Google Shape;44;p7"/>
          <p:cNvSpPr txBox="1"/>
          <p:nvPr/>
        </p:nvSpPr>
        <p:spPr>
          <a:xfrm>
            <a:off x="2539943" y="1686712"/>
            <a:ext cx="4064100" cy="9978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0" i="0" lang="en" sz="3200" u="none" cap="none" strike="noStrike">
                <a:solidFill>
                  <a:srgbClr val="585858"/>
                </a:solidFill>
                <a:latin typeface="Arial"/>
                <a:ea typeface="Arial"/>
                <a:cs typeface="Arial"/>
                <a:sym typeface="Arial"/>
              </a:rPr>
              <a:t>Managing Our Forests</a:t>
            </a:r>
            <a:endParaRPr b="0" i="0" sz="3200" u="none" cap="none" strike="noStrike">
              <a:solidFill>
                <a:srgbClr val="585858"/>
              </a:solidFill>
              <a:latin typeface="Arial"/>
              <a:ea typeface="Arial"/>
              <a:cs typeface="Arial"/>
              <a:sym typeface="Arial"/>
            </a:endParaRPr>
          </a:p>
          <a:p>
            <a:pPr indent="0" lvl="0" marL="12700" marR="0" rtl="0" algn="l">
              <a:lnSpc>
                <a:spcPct val="100000"/>
              </a:lnSpc>
              <a:spcBef>
                <a:spcPts val="0"/>
              </a:spcBef>
              <a:spcAft>
                <a:spcPts val="0"/>
              </a:spcAft>
              <a:buNone/>
            </a:pPr>
            <a:r>
              <a:rPr lang="en" sz="3200">
                <a:solidFill>
                  <a:srgbClr val="585858"/>
                </a:solidFill>
              </a:rPr>
              <a:t>With Spruce Budworm</a:t>
            </a:r>
            <a:endParaRPr sz="3200">
              <a:solidFill>
                <a:srgbClr val="585858"/>
              </a:solidFill>
            </a:endParaRPr>
          </a:p>
        </p:txBody>
      </p:sp>
      <p:pic>
        <p:nvPicPr>
          <p:cNvPr id="45" name="Google Shape;45;p7"/>
          <p:cNvPicPr preferRelativeResize="0"/>
          <p:nvPr/>
        </p:nvPicPr>
        <p:blipFill rotWithShape="1">
          <a:blip r:embed="rId3">
            <a:alphaModFix/>
          </a:blip>
          <a:srcRect b="0" l="0" r="0" t="0"/>
          <a:stretch/>
        </p:blipFill>
        <p:spPr>
          <a:xfrm>
            <a:off x="383238" y="2702763"/>
            <a:ext cx="1860043" cy="2012092"/>
          </a:xfrm>
          <a:prstGeom prst="rect">
            <a:avLst/>
          </a:prstGeom>
          <a:noFill/>
          <a:ln>
            <a:noFill/>
          </a:ln>
        </p:spPr>
      </p:pic>
      <p:pic>
        <p:nvPicPr>
          <p:cNvPr id="46" name="Google Shape;46;p7"/>
          <p:cNvPicPr preferRelativeResize="0"/>
          <p:nvPr/>
        </p:nvPicPr>
        <p:blipFill rotWithShape="1">
          <a:blip r:embed="rId4">
            <a:alphaModFix/>
          </a:blip>
          <a:srcRect b="0" l="0" r="0" t="0"/>
          <a:stretch/>
        </p:blipFill>
        <p:spPr>
          <a:xfrm>
            <a:off x="2706354" y="2781578"/>
            <a:ext cx="3731261" cy="1856539"/>
          </a:xfrm>
          <a:prstGeom prst="rect">
            <a:avLst/>
          </a:prstGeom>
          <a:noFill/>
          <a:ln>
            <a:noFill/>
          </a:ln>
        </p:spPr>
      </p:pic>
      <p:pic>
        <p:nvPicPr>
          <p:cNvPr id="47" name="Google Shape;47;p7"/>
          <p:cNvPicPr preferRelativeResize="0"/>
          <p:nvPr/>
        </p:nvPicPr>
        <p:blipFill rotWithShape="1">
          <a:blip r:embed="rId5">
            <a:alphaModFix/>
          </a:blip>
          <a:srcRect b="0" l="0" r="0" t="0"/>
          <a:stretch/>
        </p:blipFill>
        <p:spPr>
          <a:xfrm>
            <a:off x="6590003" y="2971662"/>
            <a:ext cx="2381240" cy="147636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14" name="Shape 114"/>
        <p:cNvGrpSpPr/>
        <p:nvPr/>
      </p:nvGrpSpPr>
      <p:grpSpPr>
        <a:xfrm>
          <a:off x="0" y="0"/>
          <a:ext cx="0" cy="0"/>
          <a:chOff x="0" y="0"/>
          <a:chExt cx="0" cy="0"/>
        </a:xfrm>
      </p:grpSpPr>
      <p:sp>
        <p:nvSpPr>
          <p:cNvPr id="115" name="Google Shape;115;p16"/>
          <p:cNvSpPr txBox="1"/>
          <p:nvPr>
            <p:ph type="title"/>
          </p:nvPr>
        </p:nvSpPr>
        <p:spPr>
          <a:xfrm>
            <a:off x="1884706" y="505856"/>
            <a:ext cx="5359400" cy="39116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 sz="2400"/>
              <a:t>3 Factors Influence Wildfire Potential</a:t>
            </a:r>
            <a:endParaRPr sz="2400"/>
          </a:p>
        </p:txBody>
      </p:sp>
      <p:sp>
        <p:nvSpPr>
          <p:cNvPr id="116" name="Google Shape;116;p16"/>
          <p:cNvSpPr txBox="1"/>
          <p:nvPr/>
        </p:nvSpPr>
        <p:spPr>
          <a:xfrm>
            <a:off x="384723" y="1215849"/>
            <a:ext cx="8215630" cy="2437130"/>
          </a:xfrm>
          <a:prstGeom prst="rect">
            <a:avLst/>
          </a:prstGeom>
          <a:noFill/>
          <a:ln>
            <a:noFill/>
          </a:ln>
        </p:spPr>
        <p:txBody>
          <a:bodyPr anchorCtr="0" anchor="t" bIns="0" lIns="0" spcFirstLastPara="1" rIns="0" wrap="square" tIns="12700">
            <a:spAutoFit/>
          </a:bodyPr>
          <a:lstStyle/>
          <a:p>
            <a:pPr indent="-532130" lvl="0" marL="544195" marR="0" rtl="0" algn="l">
              <a:lnSpc>
                <a:spcPct val="100000"/>
              </a:lnSpc>
              <a:spcBef>
                <a:spcPts val="0"/>
              </a:spcBef>
              <a:spcAft>
                <a:spcPts val="0"/>
              </a:spcAft>
              <a:buSzPts val="1900"/>
              <a:buFont typeface="Arial"/>
              <a:buAutoNum type="arabicParenR"/>
            </a:pPr>
            <a:r>
              <a:rPr b="0" i="0" lang="en" sz="1900" u="none" cap="none" strike="noStrike">
                <a:latin typeface="Arial"/>
                <a:ea typeface="Arial"/>
                <a:cs typeface="Arial"/>
                <a:sym typeface="Arial"/>
              </a:rPr>
              <a:t>Topography – Slopes exponentially increase wildfire potential to spread</a:t>
            </a:r>
            <a:endParaRPr b="0" i="0" sz="1900" u="none" cap="none" strike="noStrike">
              <a:latin typeface="Arial"/>
              <a:ea typeface="Arial"/>
              <a:cs typeface="Arial"/>
              <a:sym typeface="Arial"/>
            </a:endParaRPr>
          </a:p>
          <a:p>
            <a:pPr indent="-532130" lvl="0" marL="544195" marR="0" rtl="0" algn="l">
              <a:lnSpc>
                <a:spcPct val="100000"/>
              </a:lnSpc>
              <a:spcBef>
                <a:spcPts val="1540"/>
              </a:spcBef>
              <a:spcAft>
                <a:spcPts val="0"/>
              </a:spcAft>
              <a:buSzPts val="1900"/>
              <a:buFont typeface="Arial"/>
              <a:buAutoNum type="arabicParenR"/>
            </a:pPr>
            <a:r>
              <a:rPr b="0" i="0" lang="en" sz="1900" u="none" cap="none" strike="noStrike">
                <a:latin typeface="Arial"/>
                <a:ea typeface="Arial"/>
                <a:cs typeface="Arial"/>
                <a:sym typeface="Arial"/>
              </a:rPr>
              <a:t>Weather – Wind, relative humidity, and temperature</a:t>
            </a:r>
            <a:endParaRPr b="0" i="0" sz="1900" u="none" cap="none" strike="noStrike">
              <a:latin typeface="Arial"/>
              <a:ea typeface="Arial"/>
              <a:cs typeface="Arial"/>
              <a:sym typeface="Arial"/>
            </a:endParaRPr>
          </a:p>
          <a:p>
            <a:pPr indent="-532130" lvl="0" marL="544195" marR="0" rtl="0" algn="l">
              <a:lnSpc>
                <a:spcPct val="100000"/>
              </a:lnSpc>
              <a:spcBef>
                <a:spcPts val="1540"/>
              </a:spcBef>
              <a:spcAft>
                <a:spcPts val="0"/>
              </a:spcAft>
              <a:buSzPts val="1900"/>
              <a:buFont typeface="Arial"/>
              <a:buAutoNum type="arabicParenR"/>
            </a:pPr>
            <a:r>
              <a:rPr b="0" i="0" lang="en" sz="1900" u="none" cap="none" strike="noStrike">
                <a:latin typeface="Arial"/>
                <a:ea typeface="Arial"/>
                <a:cs typeface="Arial"/>
                <a:sym typeface="Arial"/>
              </a:rPr>
              <a:t>Fuel – Vegetation and structures</a:t>
            </a:r>
            <a:endParaRPr b="0" i="0" sz="1900" u="none" cap="none" strike="noStrike">
              <a:latin typeface="Arial"/>
              <a:ea typeface="Arial"/>
              <a:cs typeface="Arial"/>
              <a:sym typeface="Arial"/>
            </a:endParaRPr>
          </a:p>
          <a:p>
            <a:pPr indent="0" lvl="0" marL="12700" marR="5080" rtl="0" algn="l">
              <a:lnSpc>
                <a:spcPct val="114999"/>
              </a:lnSpc>
              <a:spcBef>
                <a:spcPts val="1200"/>
              </a:spcBef>
              <a:spcAft>
                <a:spcPts val="0"/>
              </a:spcAft>
              <a:buNone/>
            </a:pPr>
            <a:r>
              <a:rPr b="0" i="0" lang="en" sz="1900" u="none" cap="none" strike="noStrike">
                <a:latin typeface="Arial"/>
                <a:ea typeface="Arial"/>
                <a:cs typeface="Arial"/>
                <a:sym typeface="Arial"/>
              </a:rPr>
              <a:t>Extreme wildfire behavior normally consists of a combination of extended  drought, high winds, high temperatures and excess fuel loads. The fuel loads  are what we can directly influence and manage on our land.</a:t>
            </a:r>
            <a:endParaRPr b="0" i="0" sz="1900" u="none" cap="none" strike="noStrike">
              <a:latin typeface="Arial"/>
              <a:ea typeface="Arial"/>
              <a:cs typeface="Arial"/>
              <a:sym typeface="Arial"/>
            </a:endParaRPr>
          </a:p>
        </p:txBody>
      </p:sp>
      <p:pic>
        <p:nvPicPr>
          <p:cNvPr id="117" name="Google Shape;117;p16"/>
          <p:cNvPicPr preferRelativeResize="0"/>
          <p:nvPr/>
        </p:nvPicPr>
        <p:blipFill rotWithShape="1">
          <a:blip r:embed="rId3">
            <a:alphaModFix/>
          </a:blip>
          <a:srcRect b="0" l="0" r="0" t="0"/>
          <a:stretch/>
        </p:blipFill>
        <p:spPr>
          <a:xfrm>
            <a:off x="3282168" y="3615242"/>
            <a:ext cx="2437545" cy="152824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21" name="Shape 121"/>
        <p:cNvGrpSpPr/>
        <p:nvPr/>
      </p:nvGrpSpPr>
      <p:grpSpPr>
        <a:xfrm>
          <a:off x="0" y="0"/>
          <a:ext cx="0" cy="0"/>
          <a:chOff x="0" y="0"/>
          <a:chExt cx="0" cy="0"/>
        </a:xfrm>
      </p:grpSpPr>
      <p:sp>
        <p:nvSpPr>
          <p:cNvPr id="122" name="Google Shape;122;p17"/>
          <p:cNvSpPr txBox="1"/>
          <p:nvPr>
            <p:ph type="title"/>
          </p:nvPr>
        </p:nvSpPr>
        <p:spPr>
          <a:xfrm>
            <a:off x="2527270" y="505856"/>
            <a:ext cx="4083685" cy="39116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 sz="2400"/>
              <a:t>Mitigation on our Properties</a:t>
            </a:r>
            <a:endParaRPr sz="2400"/>
          </a:p>
        </p:txBody>
      </p:sp>
      <p:sp>
        <p:nvSpPr>
          <p:cNvPr id="123" name="Google Shape;123;p17"/>
          <p:cNvSpPr txBox="1"/>
          <p:nvPr/>
        </p:nvSpPr>
        <p:spPr>
          <a:xfrm>
            <a:off x="384721" y="1616290"/>
            <a:ext cx="3602354" cy="2233930"/>
          </a:xfrm>
          <a:prstGeom prst="rect">
            <a:avLst/>
          </a:prstGeom>
          <a:noFill/>
          <a:ln>
            <a:noFill/>
          </a:ln>
        </p:spPr>
        <p:txBody>
          <a:bodyPr anchorCtr="0" anchor="t" bIns="0" lIns="0" spcFirstLastPara="1" rIns="0" wrap="square" tIns="12700">
            <a:spAutoFit/>
          </a:bodyPr>
          <a:lstStyle/>
          <a:p>
            <a:pPr indent="0" lvl="0" marL="12700" marR="5080" rtl="0" algn="l">
              <a:lnSpc>
                <a:spcPct val="114999"/>
              </a:lnSpc>
              <a:spcBef>
                <a:spcPts val="0"/>
              </a:spcBef>
              <a:spcAft>
                <a:spcPts val="0"/>
              </a:spcAft>
              <a:buNone/>
            </a:pPr>
            <a:r>
              <a:rPr b="0" i="0" lang="en" sz="1800" u="none" cap="none" strike="noStrike">
                <a:solidFill>
                  <a:srgbClr val="585858"/>
                </a:solidFill>
                <a:latin typeface="Arial"/>
                <a:ea typeface="Arial"/>
                <a:cs typeface="Arial"/>
                <a:sym typeface="Arial"/>
              </a:rPr>
              <a:t>A home’s ignition risk is determined  by its immediate surroundings (fuel  load) and the home’s construction  materials.</a:t>
            </a:r>
            <a:endParaRPr b="0" i="0" sz="1800" u="none" cap="none" strike="noStrike">
              <a:latin typeface="Arial"/>
              <a:ea typeface="Arial"/>
              <a:cs typeface="Arial"/>
              <a:sym typeface="Arial"/>
            </a:endParaRPr>
          </a:p>
          <a:p>
            <a:pPr indent="0" lvl="0" marL="0" marR="0" rtl="0" algn="l">
              <a:lnSpc>
                <a:spcPct val="100000"/>
              </a:lnSpc>
              <a:spcBef>
                <a:spcPts val="10"/>
              </a:spcBef>
              <a:spcAft>
                <a:spcPts val="0"/>
              </a:spcAft>
              <a:buNone/>
            </a:pPr>
            <a:r>
              <a:t/>
            </a:r>
            <a:endParaRPr b="0" i="0" sz="2150" u="none" cap="none" strike="noStrike">
              <a:latin typeface="Arial"/>
              <a:ea typeface="Arial"/>
              <a:cs typeface="Arial"/>
              <a:sym typeface="Arial"/>
            </a:endParaRPr>
          </a:p>
          <a:p>
            <a:pPr indent="0" lvl="0" marL="12700" marR="269240" rtl="0" algn="l">
              <a:lnSpc>
                <a:spcPct val="114999"/>
              </a:lnSpc>
              <a:spcBef>
                <a:spcPts val="0"/>
              </a:spcBef>
              <a:spcAft>
                <a:spcPts val="0"/>
              </a:spcAft>
              <a:buNone/>
            </a:pPr>
            <a:r>
              <a:rPr b="0" i="0" lang="en" sz="1800" u="none" cap="none" strike="noStrike">
                <a:solidFill>
                  <a:srgbClr val="585858"/>
                </a:solidFill>
                <a:latin typeface="Arial"/>
                <a:ea typeface="Arial"/>
                <a:cs typeface="Arial"/>
                <a:sym typeface="Arial"/>
              </a:rPr>
              <a:t>There are 4 zones to manage on  our properties.</a:t>
            </a:r>
            <a:endParaRPr b="0" i="0" sz="1800" u="none" cap="none" strike="noStrike">
              <a:latin typeface="Arial"/>
              <a:ea typeface="Arial"/>
              <a:cs typeface="Arial"/>
              <a:sym typeface="Arial"/>
            </a:endParaRPr>
          </a:p>
        </p:txBody>
      </p:sp>
      <p:pic>
        <p:nvPicPr>
          <p:cNvPr id="124" name="Google Shape;124;p17"/>
          <p:cNvPicPr preferRelativeResize="0"/>
          <p:nvPr/>
        </p:nvPicPr>
        <p:blipFill rotWithShape="1">
          <a:blip r:embed="rId3">
            <a:alphaModFix/>
          </a:blip>
          <a:srcRect b="0" l="0" r="0" t="0"/>
          <a:stretch/>
        </p:blipFill>
        <p:spPr>
          <a:xfrm>
            <a:off x="4281123" y="1152470"/>
            <a:ext cx="4551140" cy="341638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28" name="Shape 128"/>
        <p:cNvGrpSpPr/>
        <p:nvPr/>
      </p:nvGrpSpPr>
      <p:grpSpPr>
        <a:xfrm>
          <a:off x="0" y="0"/>
          <a:ext cx="0" cy="0"/>
          <a:chOff x="0" y="0"/>
          <a:chExt cx="0" cy="0"/>
        </a:xfrm>
      </p:grpSpPr>
      <p:sp>
        <p:nvSpPr>
          <p:cNvPr id="129" name="Google Shape;129;p18"/>
          <p:cNvSpPr txBox="1"/>
          <p:nvPr>
            <p:ph type="title"/>
          </p:nvPr>
        </p:nvSpPr>
        <p:spPr>
          <a:xfrm>
            <a:off x="3688174" y="505246"/>
            <a:ext cx="1766570" cy="409575"/>
          </a:xfrm>
          <a:prstGeom prst="rect">
            <a:avLst/>
          </a:prstGeom>
          <a:noFill/>
          <a:ln>
            <a:noFill/>
          </a:ln>
        </p:spPr>
        <p:txBody>
          <a:bodyPr anchorCtr="0" anchor="t" bIns="0" lIns="0" spcFirstLastPara="1" rIns="0" wrap="square" tIns="15225">
            <a:spAutoFit/>
          </a:bodyPr>
          <a:lstStyle/>
          <a:p>
            <a:pPr indent="0" lvl="0" marL="12700" rtl="0" algn="l">
              <a:lnSpc>
                <a:spcPct val="100000"/>
              </a:lnSpc>
              <a:spcBef>
                <a:spcPts val="0"/>
              </a:spcBef>
              <a:spcAft>
                <a:spcPts val="0"/>
              </a:spcAft>
              <a:buNone/>
            </a:pPr>
            <a:r>
              <a:rPr lang="en"/>
              <a:t>Home Zone</a:t>
            </a:r>
            <a:endParaRPr/>
          </a:p>
        </p:txBody>
      </p:sp>
      <p:sp>
        <p:nvSpPr>
          <p:cNvPr id="130" name="Google Shape;130;p18"/>
          <p:cNvSpPr txBox="1"/>
          <p:nvPr/>
        </p:nvSpPr>
        <p:spPr>
          <a:xfrm>
            <a:off x="848763" y="1131575"/>
            <a:ext cx="7445400" cy="3790200"/>
          </a:xfrm>
          <a:prstGeom prst="rect">
            <a:avLst/>
          </a:prstGeom>
          <a:noFill/>
          <a:ln>
            <a:noFill/>
          </a:ln>
        </p:spPr>
        <p:txBody>
          <a:bodyPr anchorCtr="0" anchor="t" bIns="0" lIns="0" spcFirstLastPara="1" rIns="0" wrap="square" tIns="12700">
            <a:spAutoFit/>
          </a:bodyPr>
          <a:lstStyle/>
          <a:p>
            <a:pPr indent="-476883" lvl="0" marL="463550" marR="0" rtl="0" algn="l">
              <a:lnSpc>
                <a:spcPct val="115000"/>
              </a:lnSpc>
              <a:spcBef>
                <a:spcPts val="0"/>
              </a:spcBef>
              <a:spcAft>
                <a:spcPts val="0"/>
              </a:spcAft>
              <a:buSzPts val="2600"/>
              <a:buFont typeface="Arial"/>
              <a:buChar char="●"/>
            </a:pPr>
            <a:r>
              <a:rPr b="0" i="0" lang="en" sz="2000" u="none" cap="none" strike="noStrike">
                <a:latin typeface="Arial"/>
                <a:ea typeface="Arial"/>
                <a:cs typeface="Arial"/>
                <a:sym typeface="Arial"/>
              </a:rPr>
              <a:t>Harden your home against wildfire.</a:t>
            </a:r>
            <a:endParaRPr b="0" i="0" sz="3250" u="none" cap="none" strike="noStrike">
              <a:latin typeface="Arial"/>
              <a:ea typeface="Arial"/>
              <a:cs typeface="Arial"/>
              <a:sym typeface="Arial"/>
            </a:endParaRPr>
          </a:p>
          <a:p>
            <a:pPr indent="-476883" lvl="0" marL="463550" marR="0" rtl="0" algn="l">
              <a:lnSpc>
                <a:spcPct val="115000"/>
              </a:lnSpc>
              <a:spcBef>
                <a:spcPts val="0"/>
              </a:spcBef>
              <a:spcAft>
                <a:spcPts val="0"/>
              </a:spcAft>
              <a:buSzPts val="2600"/>
              <a:buFont typeface="Arial"/>
              <a:buChar char="●"/>
            </a:pPr>
            <a:r>
              <a:rPr b="0" i="0" lang="en" sz="2000" u="none" cap="none" strike="noStrike">
                <a:latin typeface="Arial"/>
                <a:ea typeface="Arial"/>
                <a:cs typeface="Arial"/>
                <a:sym typeface="Arial"/>
              </a:rPr>
              <a:t>Use non-flammable or low flammability construction materials</a:t>
            </a:r>
            <a:endParaRPr b="0" i="0" sz="3250" u="none" cap="none" strike="noStrike">
              <a:latin typeface="Arial"/>
              <a:ea typeface="Arial"/>
              <a:cs typeface="Arial"/>
              <a:sym typeface="Arial"/>
            </a:endParaRPr>
          </a:p>
          <a:p>
            <a:pPr indent="-476883" lvl="0" marL="463550" marR="0" rtl="0" algn="l">
              <a:lnSpc>
                <a:spcPct val="115000"/>
              </a:lnSpc>
              <a:spcBef>
                <a:spcPts val="0"/>
              </a:spcBef>
              <a:spcAft>
                <a:spcPts val="0"/>
              </a:spcAft>
              <a:buSzPts val="2600"/>
              <a:buFont typeface="Arial"/>
              <a:buChar char="●"/>
            </a:pPr>
            <a:r>
              <a:rPr b="0" i="0" lang="en" sz="2000" u="none" cap="none" strike="noStrike">
                <a:latin typeface="Arial"/>
                <a:ea typeface="Arial"/>
                <a:cs typeface="Arial"/>
                <a:sym typeface="Arial"/>
              </a:rPr>
              <a:t>Storage of flammable materials should be kept away from structures</a:t>
            </a:r>
            <a:endParaRPr b="0" i="0" sz="3250" u="none" cap="none" strike="noStrike">
              <a:latin typeface="Arial"/>
              <a:ea typeface="Arial"/>
              <a:cs typeface="Arial"/>
              <a:sym typeface="Arial"/>
            </a:endParaRPr>
          </a:p>
          <a:p>
            <a:pPr indent="-476883" lvl="0" marL="463550" marR="0" rtl="0" algn="l">
              <a:lnSpc>
                <a:spcPct val="115000"/>
              </a:lnSpc>
              <a:spcBef>
                <a:spcPts val="0"/>
              </a:spcBef>
              <a:spcAft>
                <a:spcPts val="0"/>
              </a:spcAft>
              <a:buSzPts val="2600"/>
              <a:buFont typeface="Arial"/>
              <a:buChar char="●"/>
            </a:pPr>
            <a:r>
              <a:rPr b="0" i="0" lang="en" sz="2000" u="none" cap="none" strike="noStrike">
                <a:latin typeface="Arial"/>
                <a:ea typeface="Arial"/>
                <a:cs typeface="Arial"/>
                <a:sym typeface="Arial"/>
              </a:rPr>
              <a:t>Never line your structures foundation with mulch or other flammable materials</a:t>
            </a:r>
            <a:endParaRPr b="0" i="0" sz="3250" u="none" cap="none" strike="noStrike">
              <a:latin typeface="Arial"/>
              <a:ea typeface="Arial"/>
              <a:cs typeface="Arial"/>
              <a:sym typeface="Arial"/>
            </a:endParaRPr>
          </a:p>
          <a:p>
            <a:pPr indent="-476883" lvl="0" marL="463550" marR="0" rtl="0" algn="l">
              <a:lnSpc>
                <a:spcPct val="115000"/>
              </a:lnSpc>
              <a:spcBef>
                <a:spcPts val="0"/>
              </a:spcBef>
              <a:spcAft>
                <a:spcPts val="0"/>
              </a:spcAft>
              <a:buSzPts val="2600"/>
              <a:buFont typeface="Arial"/>
              <a:buChar char="●"/>
            </a:pPr>
            <a:r>
              <a:rPr b="0" i="0" lang="en" sz="2000" u="none" cap="none" strike="noStrike">
                <a:latin typeface="Arial"/>
                <a:ea typeface="Arial"/>
                <a:cs typeface="Arial"/>
                <a:sym typeface="Arial"/>
              </a:rPr>
              <a:t>Consider closing off decks and exposed foundations</a:t>
            </a:r>
            <a:endParaRPr b="0" i="0" sz="2750" u="none" cap="none" strike="noStrike">
              <a:latin typeface="Arial"/>
              <a:ea typeface="Arial"/>
              <a:cs typeface="Arial"/>
              <a:sym typeface="Arial"/>
            </a:endParaRPr>
          </a:p>
          <a:p>
            <a:pPr indent="-476883" lvl="0" marL="463550" marR="74295" rtl="0" algn="l">
              <a:lnSpc>
                <a:spcPct val="115000"/>
              </a:lnSpc>
              <a:spcBef>
                <a:spcPts val="0"/>
              </a:spcBef>
              <a:spcAft>
                <a:spcPts val="0"/>
              </a:spcAft>
              <a:buSzPts val="2600"/>
              <a:buFont typeface="Arial"/>
              <a:buChar char="●"/>
            </a:pPr>
            <a:r>
              <a:rPr b="0" i="0" lang="en" sz="2000" u="none" cap="none" strike="noStrike">
                <a:latin typeface="Arial"/>
                <a:ea typeface="Arial"/>
                <a:cs typeface="Arial"/>
                <a:sym typeface="Arial"/>
              </a:rPr>
              <a:t>Remove duff, leaves and other organic material build up from roofs, porches,  foundations</a:t>
            </a:r>
            <a:endParaRPr b="0" i="0" sz="2000" u="none" cap="none" strike="noStrike">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34" name="Shape 134"/>
        <p:cNvGrpSpPr/>
        <p:nvPr/>
      </p:nvGrpSpPr>
      <p:grpSpPr>
        <a:xfrm>
          <a:off x="0" y="0"/>
          <a:ext cx="0" cy="0"/>
          <a:chOff x="0" y="0"/>
          <a:chExt cx="0" cy="0"/>
        </a:xfrm>
      </p:grpSpPr>
      <p:sp>
        <p:nvSpPr>
          <p:cNvPr id="135" name="Google Shape;135;p19"/>
          <p:cNvSpPr txBox="1"/>
          <p:nvPr>
            <p:ph type="title"/>
          </p:nvPr>
        </p:nvSpPr>
        <p:spPr>
          <a:xfrm>
            <a:off x="4043698" y="505246"/>
            <a:ext cx="1054735" cy="409575"/>
          </a:xfrm>
          <a:prstGeom prst="rect">
            <a:avLst/>
          </a:prstGeom>
          <a:noFill/>
          <a:ln>
            <a:noFill/>
          </a:ln>
        </p:spPr>
        <p:txBody>
          <a:bodyPr anchorCtr="0" anchor="t" bIns="0" lIns="0" spcFirstLastPara="1" rIns="0" wrap="square" tIns="15225">
            <a:spAutoFit/>
          </a:bodyPr>
          <a:lstStyle/>
          <a:p>
            <a:pPr indent="0" lvl="0" marL="12700" rtl="0" algn="l">
              <a:lnSpc>
                <a:spcPct val="100000"/>
              </a:lnSpc>
              <a:spcBef>
                <a:spcPts val="0"/>
              </a:spcBef>
              <a:spcAft>
                <a:spcPts val="0"/>
              </a:spcAft>
              <a:buNone/>
            </a:pPr>
            <a:r>
              <a:rPr lang="en"/>
              <a:t>Zone 1</a:t>
            </a:r>
            <a:endParaRPr/>
          </a:p>
        </p:txBody>
      </p:sp>
      <p:sp>
        <p:nvSpPr>
          <p:cNvPr id="136" name="Google Shape;136;p19"/>
          <p:cNvSpPr txBox="1"/>
          <p:nvPr/>
        </p:nvSpPr>
        <p:spPr>
          <a:xfrm>
            <a:off x="494931" y="1489177"/>
            <a:ext cx="7875905" cy="3356610"/>
          </a:xfrm>
          <a:prstGeom prst="rect">
            <a:avLst/>
          </a:prstGeom>
          <a:noFill/>
          <a:ln>
            <a:noFill/>
          </a:ln>
        </p:spPr>
        <p:txBody>
          <a:bodyPr anchorCtr="0" anchor="t" bIns="0" lIns="0" spcFirstLastPara="1" rIns="0" wrap="square" tIns="17125">
            <a:spAutoFit/>
          </a:bodyPr>
          <a:lstStyle/>
          <a:p>
            <a:pPr indent="0" lvl="0" marL="268605" marR="0" rtl="0" algn="ctr">
              <a:lnSpc>
                <a:spcPct val="100000"/>
              </a:lnSpc>
              <a:spcBef>
                <a:spcPts val="0"/>
              </a:spcBef>
              <a:spcAft>
                <a:spcPts val="0"/>
              </a:spcAft>
              <a:buNone/>
            </a:pPr>
            <a:r>
              <a:rPr b="1" i="0" lang="en" sz="2000" u="none" cap="none" strike="noStrike">
                <a:latin typeface="Arial"/>
                <a:ea typeface="Arial"/>
                <a:cs typeface="Arial"/>
                <a:sym typeface="Arial"/>
              </a:rPr>
              <a:t>0-30 Feet From Structures, Driveways and Roads</a:t>
            </a:r>
            <a:endParaRPr b="0" i="0" sz="2000" u="none" cap="none" strike="noStrike">
              <a:latin typeface="Arial"/>
              <a:ea typeface="Arial"/>
              <a:cs typeface="Arial"/>
              <a:sym typeface="Arial"/>
            </a:endParaRPr>
          </a:p>
          <a:p>
            <a:pPr indent="0" lvl="0" marL="0" marR="0" rtl="0" algn="l">
              <a:lnSpc>
                <a:spcPct val="100000"/>
              </a:lnSpc>
              <a:spcBef>
                <a:spcPts val="50"/>
              </a:spcBef>
              <a:spcAft>
                <a:spcPts val="0"/>
              </a:spcAft>
              <a:buNone/>
            </a:pPr>
            <a:r>
              <a:t/>
            </a:r>
            <a:endParaRPr b="0" i="0" sz="3200" u="none" cap="none" strike="noStrike">
              <a:latin typeface="Arial"/>
              <a:ea typeface="Arial"/>
              <a:cs typeface="Arial"/>
              <a:sym typeface="Arial"/>
            </a:endParaRPr>
          </a:p>
          <a:p>
            <a:pPr indent="-360044" lvl="0" marL="372110" marR="177165" rtl="0" algn="l">
              <a:lnSpc>
                <a:spcPct val="105000"/>
              </a:lnSpc>
              <a:spcBef>
                <a:spcPts val="0"/>
              </a:spcBef>
              <a:spcAft>
                <a:spcPts val="0"/>
              </a:spcAft>
              <a:buSzPts val="1600"/>
              <a:buFont typeface="Arial"/>
              <a:buChar char="●"/>
            </a:pPr>
            <a:r>
              <a:rPr b="0" i="0" lang="en" sz="1600" u="none" cap="none" strike="noStrike">
                <a:latin typeface="Arial"/>
                <a:ea typeface="Arial"/>
                <a:cs typeface="Arial"/>
                <a:sym typeface="Arial"/>
              </a:rPr>
              <a:t>This area is the most important to actively manage for vegetation. </a:t>
            </a:r>
            <a:r>
              <a:rPr b="1" i="0" lang="en" sz="1600" u="sng" cap="none" strike="noStrike">
                <a:latin typeface="Arial"/>
                <a:ea typeface="Arial"/>
                <a:cs typeface="Arial"/>
                <a:sym typeface="Arial"/>
              </a:rPr>
              <a:t>ALL</a:t>
            </a:r>
            <a:r>
              <a:rPr b="1" i="0" lang="en" sz="1600" u="none" cap="none" strike="noStrike">
                <a:latin typeface="Arial"/>
                <a:ea typeface="Arial"/>
                <a:cs typeface="Arial"/>
                <a:sym typeface="Arial"/>
              </a:rPr>
              <a:t> </a:t>
            </a:r>
            <a:r>
              <a:rPr b="0" i="0" lang="en" sz="1600" u="none" cap="none" strike="noStrike">
                <a:latin typeface="Arial"/>
                <a:ea typeface="Arial"/>
                <a:cs typeface="Arial"/>
                <a:sym typeface="Arial"/>
              </a:rPr>
              <a:t>balsam fir,  alive or dead, should be removed from this area.</a:t>
            </a:r>
            <a:endParaRPr b="0" i="0" sz="1600" u="none" cap="none" strike="noStrike">
              <a:latin typeface="Arial"/>
              <a:ea typeface="Arial"/>
              <a:cs typeface="Arial"/>
              <a:sym typeface="Arial"/>
            </a:endParaRPr>
          </a:p>
          <a:p>
            <a:pPr indent="0" lvl="0" marL="0" marR="0" rtl="0" algn="l">
              <a:lnSpc>
                <a:spcPct val="100000"/>
              </a:lnSpc>
              <a:spcBef>
                <a:spcPts val="20"/>
              </a:spcBef>
              <a:spcAft>
                <a:spcPts val="0"/>
              </a:spcAft>
              <a:buSzPts val="1900"/>
              <a:buFont typeface="Arial"/>
              <a:buNone/>
            </a:pPr>
            <a:r>
              <a:t/>
            </a:r>
            <a:endParaRPr b="0" i="0" sz="1900" u="none" cap="none" strike="noStrike">
              <a:latin typeface="Arial"/>
              <a:ea typeface="Arial"/>
              <a:cs typeface="Arial"/>
              <a:sym typeface="Arial"/>
            </a:endParaRPr>
          </a:p>
          <a:p>
            <a:pPr indent="-360044" lvl="0" marL="372110" marR="0" rtl="0" algn="l">
              <a:lnSpc>
                <a:spcPct val="100000"/>
              </a:lnSpc>
              <a:spcBef>
                <a:spcPts val="0"/>
              </a:spcBef>
              <a:spcAft>
                <a:spcPts val="0"/>
              </a:spcAft>
              <a:buSzPts val="1600"/>
              <a:buFont typeface="Arial"/>
              <a:buChar char="●"/>
            </a:pPr>
            <a:r>
              <a:rPr b="0" i="0" lang="en" sz="1600" u="none" cap="none" strike="noStrike">
                <a:latin typeface="Arial"/>
                <a:ea typeface="Arial"/>
                <a:cs typeface="Arial"/>
                <a:sym typeface="Arial"/>
              </a:rPr>
              <a:t>Smaller DBH conifers present the highest risk and should be prioritized for removal.</a:t>
            </a:r>
            <a:endParaRPr b="0" i="0" sz="1600" u="none" cap="none" strike="noStrike">
              <a:latin typeface="Arial"/>
              <a:ea typeface="Arial"/>
              <a:cs typeface="Arial"/>
              <a:sym typeface="Arial"/>
            </a:endParaRPr>
          </a:p>
          <a:p>
            <a:pPr indent="0" lvl="0" marL="0" marR="0" rtl="0" algn="l">
              <a:lnSpc>
                <a:spcPct val="100000"/>
              </a:lnSpc>
              <a:spcBef>
                <a:spcPts val="40"/>
              </a:spcBef>
              <a:spcAft>
                <a:spcPts val="0"/>
              </a:spcAft>
              <a:buSzPts val="1550"/>
              <a:buFont typeface="Arial"/>
              <a:buNone/>
            </a:pPr>
            <a:r>
              <a:t/>
            </a:r>
            <a:endParaRPr b="0" i="0" sz="1550" u="none" cap="none" strike="noStrike">
              <a:latin typeface="Arial"/>
              <a:ea typeface="Arial"/>
              <a:cs typeface="Arial"/>
              <a:sym typeface="Arial"/>
            </a:endParaRPr>
          </a:p>
          <a:p>
            <a:pPr indent="-360044" lvl="0" marL="372110" marR="13970" rtl="0" algn="l">
              <a:lnSpc>
                <a:spcPct val="105000"/>
              </a:lnSpc>
              <a:spcBef>
                <a:spcPts val="0"/>
              </a:spcBef>
              <a:spcAft>
                <a:spcPts val="0"/>
              </a:spcAft>
              <a:buSzPts val="1600"/>
              <a:buFont typeface="Arial"/>
              <a:buChar char="●"/>
            </a:pPr>
            <a:r>
              <a:rPr b="0" i="0" lang="en" sz="1600" u="none" cap="none" strike="noStrike">
                <a:latin typeface="Arial"/>
                <a:ea typeface="Arial"/>
                <a:cs typeface="Arial"/>
                <a:sym typeface="Arial"/>
              </a:rPr>
              <a:t>Other conifers should also be considered for removal or limbed up at least 6’ off the  ground. No limbs should ever be in contact with structures.</a:t>
            </a:r>
            <a:endParaRPr b="0" i="0" sz="1600" u="none" cap="none" strike="noStrike">
              <a:latin typeface="Arial"/>
              <a:ea typeface="Arial"/>
              <a:cs typeface="Arial"/>
              <a:sym typeface="Arial"/>
            </a:endParaRPr>
          </a:p>
          <a:p>
            <a:pPr indent="0" lvl="0" marL="0" marR="0" rtl="0" algn="l">
              <a:lnSpc>
                <a:spcPct val="100000"/>
              </a:lnSpc>
              <a:spcBef>
                <a:spcPts val="5"/>
              </a:spcBef>
              <a:spcAft>
                <a:spcPts val="0"/>
              </a:spcAft>
              <a:buSzPts val="1750"/>
              <a:buFont typeface="Arial"/>
              <a:buNone/>
            </a:pPr>
            <a:r>
              <a:t/>
            </a:r>
            <a:endParaRPr b="0" i="0" sz="1750" u="none" cap="none" strike="noStrike">
              <a:latin typeface="Arial"/>
              <a:ea typeface="Arial"/>
              <a:cs typeface="Arial"/>
              <a:sym typeface="Arial"/>
            </a:endParaRPr>
          </a:p>
          <a:p>
            <a:pPr indent="-360044" lvl="0" marL="372110" marR="21590" rtl="0" algn="l">
              <a:lnSpc>
                <a:spcPct val="105000"/>
              </a:lnSpc>
              <a:spcBef>
                <a:spcPts val="0"/>
              </a:spcBef>
              <a:spcAft>
                <a:spcPts val="0"/>
              </a:spcAft>
              <a:buSzPts val="1600"/>
              <a:buFont typeface="Arial"/>
              <a:buChar char="●"/>
            </a:pPr>
            <a:r>
              <a:rPr b="0" i="0" lang="en" sz="1600" u="none" cap="none" strike="noStrike">
                <a:latin typeface="Arial"/>
                <a:ea typeface="Arial"/>
                <a:cs typeface="Arial"/>
                <a:sym typeface="Arial"/>
              </a:rPr>
              <a:t>Lawns should be well maintained and mowed often. Vegetation should be limited to  carefully spaced (10 feet) low flammability species.</a:t>
            </a:r>
            <a:endParaRPr b="0" i="0" sz="1600" u="none" cap="none" strike="noStrike">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40" name="Shape 140"/>
        <p:cNvGrpSpPr/>
        <p:nvPr/>
      </p:nvGrpSpPr>
      <p:grpSpPr>
        <a:xfrm>
          <a:off x="0" y="0"/>
          <a:ext cx="0" cy="0"/>
          <a:chOff x="0" y="0"/>
          <a:chExt cx="0" cy="0"/>
        </a:xfrm>
      </p:grpSpPr>
      <p:sp>
        <p:nvSpPr>
          <p:cNvPr id="141" name="Google Shape;141;p20"/>
          <p:cNvSpPr txBox="1"/>
          <p:nvPr>
            <p:ph type="title"/>
          </p:nvPr>
        </p:nvSpPr>
        <p:spPr>
          <a:xfrm>
            <a:off x="4043698" y="505246"/>
            <a:ext cx="1054735" cy="409575"/>
          </a:xfrm>
          <a:prstGeom prst="rect">
            <a:avLst/>
          </a:prstGeom>
          <a:noFill/>
          <a:ln>
            <a:noFill/>
          </a:ln>
        </p:spPr>
        <p:txBody>
          <a:bodyPr anchorCtr="0" anchor="t" bIns="0" lIns="0" spcFirstLastPara="1" rIns="0" wrap="square" tIns="15225">
            <a:spAutoFit/>
          </a:bodyPr>
          <a:lstStyle/>
          <a:p>
            <a:pPr indent="0" lvl="0" marL="12700" rtl="0" algn="l">
              <a:lnSpc>
                <a:spcPct val="100000"/>
              </a:lnSpc>
              <a:spcBef>
                <a:spcPts val="0"/>
              </a:spcBef>
              <a:spcAft>
                <a:spcPts val="0"/>
              </a:spcAft>
              <a:buNone/>
            </a:pPr>
            <a:r>
              <a:rPr lang="en"/>
              <a:t>Zone 2</a:t>
            </a:r>
            <a:endParaRPr/>
          </a:p>
        </p:txBody>
      </p:sp>
      <p:sp>
        <p:nvSpPr>
          <p:cNvPr id="142" name="Google Shape;142;p20"/>
          <p:cNvSpPr txBox="1"/>
          <p:nvPr/>
        </p:nvSpPr>
        <p:spPr>
          <a:xfrm>
            <a:off x="490626" y="1215334"/>
            <a:ext cx="8082915" cy="3326129"/>
          </a:xfrm>
          <a:prstGeom prst="rect">
            <a:avLst/>
          </a:prstGeom>
          <a:noFill/>
          <a:ln>
            <a:noFill/>
          </a:ln>
        </p:spPr>
        <p:txBody>
          <a:bodyPr anchorCtr="0" anchor="t" bIns="0" lIns="0" spcFirstLastPara="1" rIns="0" wrap="square" tIns="12700">
            <a:spAutoFit/>
          </a:bodyPr>
          <a:lstStyle/>
          <a:p>
            <a:pPr indent="0" lvl="0" marL="75565" marR="0" rtl="0" algn="ctr">
              <a:lnSpc>
                <a:spcPct val="100000"/>
              </a:lnSpc>
              <a:spcBef>
                <a:spcPts val="0"/>
              </a:spcBef>
              <a:spcAft>
                <a:spcPts val="0"/>
              </a:spcAft>
              <a:buNone/>
            </a:pPr>
            <a:r>
              <a:rPr b="1" i="0" lang="en" sz="2000" u="none" cap="none" strike="noStrike">
                <a:latin typeface="Arial"/>
                <a:ea typeface="Arial"/>
                <a:cs typeface="Arial"/>
                <a:sym typeface="Arial"/>
              </a:rPr>
              <a:t>30-100 Feet from Structures</a:t>
            </a:r>
            <a:endParaRPr b="0" i="0" sz="2000" u="none" cap="none" strike="noStrike">
              <a:latin typeface="Arial"/>
              <a:ea typeface="Arial"/>
              <a:cs typeface="Arial"/>
              <a:sym typeface="Arial"/>
            </a:endParaRPr>
          </a:p>
          <a:p>
            <a:pPr indent="0" lvl="0" marL="0" marR="0" rtl="0" algn="l">
              <a:lnSpc>
                <a:spcPct val="100000"/>
              </a:lnSpc>
              <a:spcBef>
                <a:spcPts val="0"/>
              </a:spcBef>
              <a:spcAft>
                <a:spcPts val="0"/>
              </a:spcAft>
              <a:buNone/>
            </a:pPr>
            <a:r>
              <a:t/>
            </a:r>
            <a:endParaRPr b="0" i="0" sz="2200" u="none" cap="none" strike="noStrike">
              <a:latin typeface="Arial"/>
              <a:ea typeface="Arial"/>
              <a:cs typeface="Arial"/>
              <a:sym typeface="Arial"/>
            </a:endParaRPr>
          </a:p>
          <a:p>
            <a:pPr indent="-351790" lvl="0" marL="363855" marR="300355" rtl="0" algn="l">
              <a:lnSpc>
                <a:spcPct val="114999"/>
              </a:lnSpc>
              <a:spcBef>
                <a:spcPts val="1285"/>
              </a:spcBef>
              <a:spcAft>
                <a:spcPts val="0"/>
              </a:spcAft>
              <a:buSzPts val="1600"/>
              <a:buFont typeface="Arial"/>
              <a:buChar char="●"/>
            </a:pPr>
            <a:r>
              <a:rPr b="0" i="0" lang="en" sz="1600" u="none" cap="none" strike="noStrike">
                <a:latin typeface="Arial"/>
                <a:ea typeface="Arial"/>
                <a:cs typeface="Arial"/>
                <a:sym typeface="Arial"/>
              </a:rPr>
              <a:t>The majority of balsam fir should be removed from this area, prioritizing small DBH  trees first.</a:t>
            </a:r>
            <a:endParaRPr b="0" i="0" sz="1600" u="none" cap="none" strike="noStrike">
              <a:latin typeface="Arial"/>
              <a:ea typeface="Arial"/>
              <a:cs typeface="Arial"/>
              <a:sym typeface="Arial"/>
            </a:endParaRPr>
          </a:p>
          <a:p>
            <a:pPr indent="0" lvl="0" marL="0" marR="0" rtl="0" algn="l">
              <a:lnSpc>
                <a:spcPct val="100000"/>
              </a:lnSpc>
              <a:spcBef>
                <a:spcPts val="40"/>
              </a:spcBef>
              <a:spcAft>
                <a:spcPts val="0"/>
              </a:spcAft>
              <a:buSzPts val="2300"/>
              <a:buFont typeface="Arial"/>
              <a:buNone/>
            </a:pPr>
            <a:r>
              <a:t/>
            </a:r>
            <a:endParaRPr b="0" i="0" sz="2300" u="none" cap="none" strike="noStrike">
              <a:latin typeface="Arial"/>
              <a:ea typeface="Arial"/>
              <a:cs typeface="Arial"/>
              <a:sym typeface="Arial"/>
            </a:endParaRPr>
          </a:p>
          <a:p>
            <a:pPr indent="-351790" lvl="0" marL="363855" marR="0" rtl="0" algn="l">
              <a:lnSpc>
                <a:spcPct val="100000"/>
              </a:lnSpc>
              <a:spcBef>
                <a:spcPts val="0"/>
              </a:spcBef>
              <a:spcAft>
                <a:spcPts val="0"/>
              </a:spcAft>
              <a:buSzPts val="1600"/>
              <a:buFont typeface="Arial"/>
              <a:buChar char="●"/>
            </a:pPr>
            <a:r>
              <a:rPr b="0" i="0" lang="en" sz="1600" u="none" cap="none" strike="noStrike">
                <a:latin typeface="Arial"/>
                <a:ea typeface="Arial"/>
                <a:cs typeface="Arial"/>
                <a:sym typeface="Arial"/>
              </a:rPr>
              <a:t>All conifers should be limbed up at least 6 feet from the ground.</a:t>
            </a:r>
            <a:endParaRPr b="0" i="0" sz="1600" u="none" cap="none" strike="noStrike">
              <a:latin typeface="Arial"/>
              <a:ea typeface="Arial"/>
              <a:cs typeface="Arial"/>
              <a:sym typeface="Arial"/>
            </a:endParaRPr>
          </a:p>
          <a:p>
            <a:pPr indent="0" lvl="0" marL="0" marR="0" rtl="0" algn="l">
              <a:lnSpc>
                <a:spcPct val="100000"/>
              </a:lnSpc>
              <a:spcBef>
                <a:spcPts val="10"/>
              </a:spcBef>
              <a:spcAft>
                <a:spcPts val="0"/>
              </a:spcAft>
              <a:buSzPts val="1500"/>
              <a:buFont typeface="Arial"/>
              <a:buNone/>
            </a:pPr>
            <a:r>
              <a:t/>
            </a:r>
            <a:endParaRPr b="0" i="0" sz="1500" u="none" cap="none" strike="noStrike">
              <a:latin typeface="Arial"/>
              <a:ea typeface="Arial"/>
              <a:cs typeface="Arial"/>
              <a:sym typeface="Arial"/>
            </a:endParaRPr>
          </a:p>
          <a:p>
            <a:pPr indent="-351790" lvl="0" marL="363855" marR="5080" rtl="0" algn="l">
              <a:lnSpc>
                <a:spcPct val="114999"/>
              </a:lnSpc>
              <a:spcBef>
                <a:spcPts val="0"/>
              </a:spcBef>
              <a:spcAft>
                <a:spcPts val="0"/>
              </a:spcAft>
              <a:buSzPts val="1600"/>
              <a:buFont typeface="Arial"/>
              <a:buChar char="●"/>
            </a:pPr>
            <a:r>
              <a:rPr b="0" i="0" lang="en" sz="1600" u="none" cap="none" strike="noStrike">
                <a:latin typeface="Arial"/>
                <a:ea typeface="Arial"/>
                <a:cs typeface="Arial"/>
                <a:sym typeface="Arial"/>
              </a:rPr>
              <a:t>Remaining trees should have no less than 10 feet spacing between them. The crowns  of conifers should never be touching.</a:t>
            </a:r>
            <a:endParaRPr b="0" i="0" sz="1600" u="none" cap="none" strike="noStrike">
              <a:latin typeface="Arial"/>
              <a:ea typeface="Arial"/>
              <a:cs typeface="Arial"/>
              <a:sym typeface="Arial"/>
            </a:endParaRPr>
          </a:p>
          <a:p>
            <a:pPr indent="0" lvl="0" marL="0" marR="0" rtl="0" algn="l">
              <a:lnSpc>
                <a:spcPct val="100000"/>
              </a:lnSpc>
              <a:spcBef>
                <a:spcPts val="35"/>
              </a:spcBef>
              <a:spcAft>
                <a:spcPts val="0"/>
              </a:spcAft>
              <a:buSzPts val="2300"/>
              <a:buFont typeface="Arial"/>
              <a:buNone/>
            </a:pPr>
            <a:r>
              <a:t/>
            </a:r>
            <a:endParaRPr b="0" i="0" sz="2300" u="none" cap="none" strike="noStrike">
              <a:latin typeface="Arial"/>
              <a:ea typeface="Arial"/>
              <a:cs typeface="Arial"/>
              <a:sym typeface="Arial"/>
            </a:endParaRPr>
          </a:p>
          <a:p>
            <a:pPr indent="-351790" lvl="0" marL="363855" marR="0" rtl="0" algn="l">
              <a:lnSpc>
                <a:spcPct val="100000"/>
              </a:lnSpc>
              <a:spcBef>
                <a:spcPts val="0"/>
              </a:spcBef>
              <a:spcAft>
                <a:spcPts val="0"/>
              </a:spcAft>
              <a:buSzPts val="1600"/>
              <a:buFont typeface="Arial"/>
              <a:buChar char="●"/>
            </a:pPr>
            <a:r>
              <a:rPr b="0" i="0" lang="en" sz="1600" u="none" cap="none" strike="noStrike">
                <a:latin typeface="Arial"/>
                <a:ea typeface="Arial"/>
                <a:cs typeface="Arial"/>
                <a:sym typeface="Arial"/>
              </a:rPr>
              <a:t>Prioritize low flammability species.</a:t>
            </a:r>
            <a:endParaRPr b="0" i="0" sz="1600" u="none" cap="none" strike="noStrike">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46" name="Shape 146"/>
        <p:cNvGrpSpPr/>
        <p:nvPr/>
      </p:nvGrpSpPr>
      <p:grpSpPr>
        <a:xfrm>
          <a:off x="0" y="0"/>
          <a:ext cx="0" cy="0"/>
          <a:chOff x="0" y="0"/>
          <a:chExt cx="0" cy="0"/>
        </a:xfrm>
      </p:grpSpPr>
      <p:sp>
        <p:nvSpPr>
          <p:cNvPr id="147" name="Google Shape;147;p21"/>
          <p:cNvSpPr txBox="1"/>
          <p:nvPr>
            <p:ph type="title"/>
          </p:nvPr>
        </p:nvSpPr>
        <p:spPr>
          <a:xfrm>
            <a:off x="4043698" y="505246"/>
            <a:ext cx="1054735" cy="409575"/>
          </a:xfrm>
          <a:prstGeom prst="rect">
            <a:avLst/>
          </a:prstGeom>
          <a:noFill/>
          <a:ln>
            <a:noFill/>
          </a:ln>
        </p:spPr>
        <p:txBody>
          <a:bodyPr anchorCtr="0" anchor="t" bIns="0" lIns="0" spcFirstLastPara="1" rIns="0" wrap="square" tIns="15225">
            <a:spAutoFit/>
          </a:bodyPr>
          <a:lstStyle/>
          <a:p>
            <a:pPr indent="0" lvl="0" marL="12700" rtl="0" algn="l">
              <a:lnSpc>
                <a:spcPct val="100000"/>
              </a:lnSpc>
              <a:spcBef>
                <a:spcPts val="0"/>
              </a:spcBef>
              <a:spcAft>
                <a:spcPts val="0"/>
              </a:spcAft>
              <a:buNone/>
            </a:pPr>
            <a:r>
              <a:rPr lang="en"/>
              <a:t>Zone 3</a:t>
            </a:r>
            <a:endParaRPr/>
          </a:p>
        </p:txBody>
      </p:sp>
      <p:sp>
        <p:nvSpPr>
          <p:cNvPr id="148" name="Google Shape;148;p21"/>
          <p:cNvSpPr txBox="1"/>
          <p:nvPr/>
        </p:nvSpPr>
        <p:spPr>
          <a:xfrm>
            <a:off x="490611" y="1257959"/>
            <a:ext cx="5361940" cy="1335405"/>
          </a:xfrm>
          <a:prstGeom prst="rect">
            <a:avLst/>
          </a:prstGeom>
          <a:noFill/>
          <a:ln>
            <a:noFill/>
          </a:ln>
        </p:spPr>
        <p:txBody>
          <a:bodyPr anchorCtr="0" anchor="t" bIns="0" lIns="0" spcFirstLastPara="1" rIns="0" wrap="square" tIns="12700">
            <a:spAutoFit/>
          </a:bodyPr>
          <a:lstStyle/>
          <a:p>
            <a:pPr indent="0" lvl="0" marL="2811145" marR="0" rtl="0" algn="l">
              <a:lnSpc>
                <a:spcPct val="100000"/>
              </a:lnSpc>
              <a:spcBef>
                <a:spcPts val="0"/>
              </a:spcBef>
              <a:spcAft>
                <a:spcPts val="0"/>
              </a:spcAft>
              <a:buNone/>
            </a:pPr>
            <a:r>
              <a:rPr b="1" i="0" lang="en" sz="2000" u="none" cap="none" strike="noStrike">
                <a:latin typeface="Arial"/>
                <a:ea typeface="Arial"/>
                <a:cs typeface="Arial"/>
                <a:sym typeface="Arial"/>
              </a:rPr>
              <a:t>100 Feet and Beyond</a:t>
            </a:r>
            <a:endParaRPr b="0" i="0" sz="2000" u="none" cap="none" strike="noStrike">
              <a:latin typeface="Arial"/>
              <a:ea typeface="Arial"/>
              <a:cs typeface="Arial"/>
              <a:sym typeface="Arial"/>
            </a:endParaRPr>
          </a:p>
          <a:p>
            <a:pPr indent="-351790" lvl="0" marL="363855" marR="0" rtl="0" algn="l">
              <a:lnSpc>
                <a:spcPct val="100000"/>
              </a:lnSpc>
              <a:spcBef>
                <a:spcPts val="1575"/>
              </a:spcBef>
              <a:spcAft>
                <a:spcPts val="0"/>
              </a:spcAft>
              <a:buSzPts val="1600"/>
              <a:buFont typeface="Arial"/>
              <a:buChar char="●"/>
            </a:pPr>
            <a:r>
              <a:rPr b="0" i="0" lang="en" sz="1600" u="none" cap="none" strike="noStrike">
                <a:latin typeface="Arial"/>
                <a:ea typeface="Arial"/>
                <a:cs typeface="Arial"/>
                <a:sym typeface="Arial"/>
              </a:rPr>
              <a:t>Prioritize 10 foot spacing and limbing of conifers.</a:t>
            </a:r>
            <a:endParaRPr b="0" i="0" sz="1600" u="none" cap="none" strike="noStrike">
              <a:latin typeface="Arial"/>
              <a:ea typeface="Arial"/>
              <a:cs typeface="Arial"/>
              <a:sym typeface="Arial"/>
            </a:endParaRPr>
          </a:p>
          <a:p>
            <a:pPr indent="-351790" lvl="0" marL="363855" marR="0" rtl="0" algn="l">
              <a:lnSpc>
                <a:spcPct val="100000"/>
              </a:lnSpc>
              <a:spcBef>
                <a:spcPts val="290"/>
              </a:spcBef>
              <a:spcAft>
                <a:spcPts val="0"/>
              </a:spcAft>
              <a:buSzPts val="1600"/>
              <a:buFont typeface="Arial"/>
              <a:buChar char="●"/>
            </a:pPr>
            <a:r>
              <a:rPr b="0" i="0" lang="en" sz="1600" u="none" cap="none" strike="noStrike">
                <a:latin typeface="Arial"/>
                <a:ea typeface="Arial"/>
                <a:cs typeface="Arial"/>
                <a:sym typeface="Arial"/>
              </a:rPr>
              <a:t>Thin conifers so crowns are not touching.</a:t>
            </a:r>
            <a:endParaRPr b="0" i="0" sz="1600" u="none" cap="none" strike="noStrike">
              <a:latin typeface="Arial"/>
              <a:ea typeface="Arial"/>
              <a:cs typeface="Arial"/>
              <a:sym typeface="Arial"/>
            </a:endParaRPr>
          </a:p>
          <a:p>
            <a:pPr indent="-351790" lvl="0" marL="363855" marR="0" rtl="0" algn="l">
              <a:lnSpc>
                <a:spcPct val="100000"/>
              </a:lnSpc>
              <a:spcBef>
                <a:spcPts val="285"/>
              </a:spcBef>
              <a:spcAft>
                <a:spcPts val="0"/>
              </a:spcAft>
              <a:buSzPts val="1600"/>
              <a:buFont typeface="Arial"/>
              <a:buChar char="●"/>
            </a:pPr>
            <a:r>
              <a:rPr b="0" i="0" lang="en" sz="1600" u="none" cap="none" strike="noStrike">
                <a:latin typeface="Arial"/>
                <a:ea typeface="Arial"/>
                <a:cs typeface="Arial"/>
                <a:sym typeface="Arial"/>
              </a:rPr>
              <a:t>Promote low flammability species.</a:t>
            </a:r>
            <a:endParaRPr b="0" i="0" sz="1600" u="none" cap="none" strike="noStrike">
              <a:latin typeface="Arial"/>
              <a:ea typeface="Arial"/>
              <a:cs typeface="Arial"/>
              <a:sym typeface="Arial"/>
            </a:endParaRPr>
          </a:p>
        </p:txBody>
      </p:sp>
      <p:pic>
        <p:nvPicPr>
          <p:cNvPr id="149" name="Google Shape;149;p21"/>
          <p:cNvPicPr preferRelativeResize="0"/>
          <p:nvPr/>
        </p:nvPicPr>
        <p:blipFill rotWithShape="1">
          <a:blip r:embed="rId3">
            <a:alphaModFix/>
          </a:blip>
          <a:srcRect b="0" l="0" r="0" t="0"/>
          <a:stretch/>
        </p:blipFill>
        <p:spPr>
          <a:xfrm>
            <a:off x="2473821" y="2848613"/>
            <a:ext cx="4196318" cy="229486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53" name="Shape 153"/>
        <p:cNvGrpSpPr/>
        <p:nvPr/>
      </p:nvGrpSpPr>
      <p:grpSpPr>
        <a:xfrm>
          <a:off x="0" y="0"/>
          <a:ext cx="0" cy="0"/>
          <a:chOff x="0" y="0"/>
          <a:chExt cx="0" cy="0"/>
        </a:xfrm>
      </p:grpSpPr>
      <p:sp>
        <p:nvSpPr>
          <p:cNvPr id="154" name="Google Shape;154;p22"/>
          <p:cNvSpPr txBox="1"/>
          <p:nvPr>
            <p:ph type="title"/>
          </p:nvPr>
        </p:nvSpPr>
        <p:spPr>
          <a:xfrm>
            <a:off x="2496686" y="505246"/>
            <a:ext cx="4147185" cy="409575"/>
          </a:xfrm>
          <a:prstGeom prst="rect">
            <a:avLst/>
          </a:prstGeom>
          <a:noFill/>
          <a:ln>
            <a:noFill/>
          </a:ln>
        </p:spPr>
        <p:txBody>
          <a:bodyPr anchorCtr="0" anchor="t" bIns="0" lIns="0" spcFirstLastPara="1" rIns="0" wrap="square" tIns="15225">
            <a:spAutoFit/>
          </a:bodyPr>
          <a:lstStyle/>
          <a:p>
            <a:pPr indent="0" lvl="0" marL="12700" rtl="0" algn="l">
              <a:lnSpc>
                <a:spcPct val="100000"/>
              </a:lnSpc>
              <a:spcBef>
                <a:spcPts val="0"/>
              </a:spcBef>
              <a:spcAft>
                <a:spcPts val="0"/>
              </a:spcAft>
              <a:buNone/>
            </a:pPr>
            <a:r>
              <a:rPr lang="en"/>
              <a:t>Resources for Landowners</a:t>
            </a:r>
            <a:endParaRPr/>
          </a:p>
        </p:txBody>
      </p:sp>
      <p:sp>
        <p:nvSpPr>
          <p:cNvPr id="155" name="Google Shape;155;p22"/>
          <p:cNvSpPr/>
          <p:nvPr/>
        </p:nvSpPr>
        <p:spPr>
          <a:xfrm>
            <a:off x="854623" y="2545977"/>
            <a:ext cx="6289675" cy="17145"/>
          </a:xfrm>
          <a:custGeom>
            <a:rect b="b" l="l" r="r" t="t"/>
            <a:pathLst>
              <a:path extrusionOk="0" h="17144" w="6289675">
                <a:moveTo>
                  <a:pt x="6289278" y="17144"/>
                </a:moveTo>
                <a:lnTo>
                  <a:pt x="0" y="17144"/>
                </a:lnTo>
                <a:lnTo>
                  <a:pt x="0" y="0"/>
                </a:lnTo>
                <a:lnTo>
                  <a:pt x="6289278" y="0"/>
                </a:lnTo>
                <a:lnTo>
                  <a:pt x="6289278" y="17144"/>
                </a:lnTo>
                <a:close/>
              </a:path>
            </a:pathLst>
          </a:custGeom>
          <a:solidFill>
            <a:srgbClr val="0096A7"/>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56" name="Google Shape;156;p22"/>
          <p:cNvSpPr txBox="1"/>
          <p:nvPr/>
        </p:nvSpPr>
        <p:spPr>
          <a:xfrm>
            <a:off x="498259" y="1587449"/>
            <a:ext cx="8187000" cy="2193300"/>
          </a:xfrm>
          <a:prstGeom prst="rect">
            <a:avLst/>
          </a:prstGeom>
          <a:noFill/>
          <a:ln>
            <a:noFill/>
          </a:ln>
        </p:spPr>
        <p:txBody>
          <a:bodyPr anchorCtr="0" anchor="t" bIns="0" lIns="0" spcFirstLastPara="1" rIns="0" wrap="square" tIns="12700">
            <a:spAutoFit/>
          </a:bodyPr>
          <a:lstStyle/>
          <a:p>
            <a:pPr indent="-344169" lvl="0" marL="356235" marR="84455" rtl="0" algn="l">
              <a:lnSpc>
                <a:spcPct val="105000"/>
              </a:lnSpc>
              <a:spcBef>
                <a:spcPts val="0"/>
              </a:spcBef>
              <a:spcAft>
                <a:spcPts val="0"/>
              </a:spcAft>
              <a:buClr>
                <a:srgbClr val="585858"/>
              </a:buClr>
              <a:buSzPts val="1500"/>
              <a:buFont typeface="Arial"/>
              <a:buChar char="●"/>
            </a:pPr>
            <a:r>
              <a:rPr lang="en" sz="1500">
                <a:latin typeface="Arial"/>
                <a:ea typeface="Arial"/>
                <a:cs typeface="Arial"/>
                <a:sym typeface="Arial"/>
              </a:rPr>
              <a:t>Cook County has 7 Firewise Brush Disposal Sites that Residence can bring hazardous fuels  removed from properties. Refer to the Cook County Firewise website for locations.</a:t>
            </a:r>
            <a:endParaRPr sz="1500">
              <a:latin typeface="Arial"/>
              <a:ea typeface="Arial"/>
              <a:cs typeface="Arial"/>
              <a:sym typeface="Arial"/>
            </a:endParaRPr>
          </a:p>
          <a:p>
            <a:pPr indent="0" lvl="0" marL="187325" marR="0" rtl="0" algn="ctr">
              <a:lnSpc>
                <a:spcPct val="100000"/>
              </a:lnSpc>
              <a:spcBef>
                <a:spcPts val="1120"/>
              </a:spcBef>
              <a:spcAft>
                <a:spcPts val="0"/>
              </a:spcAft>
              <a:buNone/>
            </a:pPr>
            <a:r>
              <a:rPr lang="en" sz="1500">
                <a:solidFill>
                  <a:srgbClr val="0096A7"/>
                </a:solidFill>
                <a:latin typeface="Arial"/>
                <a:ea typeface="Arial"/>
                <a:cs typeface="Arial"/>
                <a:sym typeface="Arial"/>
              </a:rPr>
              <a:t>https://cookcountyfirewise.org/information-for-homeowners/brush-disposal/</a:t>
            </a:r>
            <a:endParaRPr sz="1500">
              <a:latin typeface="Arial"/>
              <a:ea typeface="Arial"/>
              <a:cs typeface="Arial"/>
              <a:sym typeface="Arial"/>
            </a:endParaRPr>
          </a:p>
          <a:p>
            <a:pPr indent="-344169" lvl="0" marL="356235" marR="0" rtl="0" algn="l">
              <a:lnSpc>
                <a:spcPct val="100000"/>
              </a:lnSpc>
              <a:spcBef>
                <a:spcPts val="950"/>
              </a:spcBef>
              <a:spcAft>
                <a:spcPts val="0"/>
              </a:spcAft>
              <a:buSzPts val="1500"/>
              <a:buFont typeface="Arial"/>
              <a:buChar char="●"/>
            </a:pPr>
            <a:r>
              <a:rPr lang="en" sz="1500">
                <a:latin typeface="Arial"/>
                <a:ea typeface="Arial"/>
                <a:cs typeface="Arial"/>
                <a:sym typeface="Arial"/>
              </a:rPr>
              <a:t>Firewise inspections can be requested and will be completed with no cost to the homeowner.</a:t>
            </a:r>
            <a:endParaRPr sz="1500">
              <a:latin typeface="Arial"/>
              <a:ea typeface="Arial"/>
              <a:cs typeface="Arial"/>
              <a:sym typeface="Arial"/>
            </a:endParaRPr>
          </a:p>
          <a:p>
            <a:pPr indent="0" lvl="0" marL="0" marR="0" rtl="0" algn="l">
              <a:lnSpc>
                <a:spcPct val="100000"/>
              </a:lnSpc>
              <a:spcBef>
                <a:spcPts val="50"/>
              </a:spcBef>
              <a:spcAft>
                <a:spcPts val="0"/>
              </a:spcAft>
              <a:buSzPts val="1600"/>
              <a:buFont typeface="Arial"/>
              <a:buNone/>
            </a:pPr>
            <a:r>
              <a:t/>
            </a:r>
            <a:endParaRPr sz="1600">
              <a:latin typeface="Arial"/>
              <a:ea typeface="Arial"/>
              <a:cs typeface="Arial"/>
              <a:sym typeface="Arial"/>
            </a:endParaRPr>
          </a:p>
          <a:p>
            <a:pPr indent="-344169" lvl="0" marL="356235" marR="132080" rtl="0" algn="l">
              <a:lnSpc>
                <a:spcPct val="105000"/>
              </a:lnSpc>
              <a:spcBef>
                <a:spcPts val="0"/>
              </a:spcBef>
              <a:spcAft>
                <a:spcPts val="0"/>
              </a:spcAft>
              <a:buSzPts val="1500"/>
              <a:buFont typeface="Arial"/>
              <a:buChar char="●"/>
            </a:pPr>
            <a:r>
              <a:rPr lang="en" sz="1500">
                <a:latin typeface="Arial"/>
                <a:ea typeface="Arial"/>
                <a:cs typeface="Arial"/>
                <a:sym typeface="Arial"/>
              </a:rPr>
              <a:t>Communities interested in becoming Recognized Firewise Community can request info and  application assistance from Cook County Firewise.</a:t>
            </a:r>
            <a:endParaRPr sz="1500">
              <a:latin typeface="Arial"/>
              <a:ea typeface="Arial"/>
              <a:cs typeface="Arial"/>
              <a:sym typeface="Arial"/>
            </a:endParaRPr>
          </a:p>
          <a:p>
            <a:pPr indent="0" lvl="0" marL="0" marR="0" rtl="0" algn="l">
              <a:lnSpc>
                <a:spcPct val="100000"/>
              </a:lnSpc>
              <a:spcBef>
                <a:spcPts val="0"/>
              </a:spcBef>
              <a:spcAft>
                <a:spcPts val="0"/>
              </a:spcAft>
              <a:buNone/>
            </a:pPr>
            <a:r>
              <a:rPr lang="en" sz="1500">
                <a:latin typeface="Arial"/>
                <a:ea typeface="Arial"/>
                <a:cs typeface="Arial"/>
                <a:sym typeface="Arial"/>
              </a:rPr>
              <a:t>.</a:t>
            </a:r>
            <a:endParaRPr sz="1500">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60" name="Shape 160"/>
        <p:cNvGrpSpPr/>
        <p:nvPr/>
      </p:nvGrpSpPr>
      <p:grpSpPr>
        <a:xfrm>
          <a:off x="0" y="0"/>
          <a:ext cx="0" cy="0"/>
          <a:chOff x="0" y="0"/>
          <a:chExt cx="0" cy="0"/>
        </a:xfrm>
      </p:grpSpPr>
      <p:sp>
        <p:nvSpPr>
          <p:cNvPr id="161" name="Google Shape;161;p23"/>
          <p:cNvSpPr txBox="1"/>
          <p:nvPr>
            <p:ph type="title"/>
          </p:nvPr>
        </p:nvSpPr>
        <p:spPr>
          <a:xfrm>
            <a:off x="2239203" y="505246"/>
            <a:ext cx="4660265" cy="409575"/>
          </a:xfrm>
          <a:prstGeom prst="rect">
            <a:avLst/>
          </a:prstGeom>
          <a:noFill/>
          <a:ln>
            <a:noFill/>
          </a:ln>
        </p:spPr>
        <p:txBody>
          <a:bodyPr anchorCtr="0" anchor="t" bIns="0" lIns="0" spcFirstLastPara="1" rIns="0" wrap="square" tIns="15225">
            <a:spAutoFit/>
          </a:bodyPr>
          <a:lstStyle/>
          <a:p>
            <a:pPr indent="0" lvl="0" marL="12700" rtl="0" algn="l">
              <a:lnSpc>
                <a:spcPct val="100000"/>
              </a:lnSpc>
              <a:spcBef>
                <a:spcPts val="0"/>
              </a:spcBef>
              <a:spcAft>
                <a:spcPts val="0"/>
              </a:spcAft>
              <a:buNone/>
            </a:pPr>
            <a:r>
              <a:rPr lang="en"/>
              <a:t>Cook County Firewise Contact</a:t>
            </a:r>
            <a:endParaRPr/>
          </a:p>
        </p:txBody>
      </p:sp>
      <p:sp>
        <p:nvSpPr>
          <p:cNvPr id="162" name="Google Shape;162;p23"/>
          <p:cNvSpPr txBox="1"/>
          <p:nvPr>
            <p:ph idx="1" type="body"/>
          </p:nvPr>
        </p:nvSpPr>
        <p:spPr>
          <a:xfrm>
            <a:off x="2254512" y="1701999"/>
            <a:ext cx="4634974" cy="2105660"/>
          </a:xfrm>
          <a:prstGeom prst="rect">
            <a:avLst/>
          </a:prstGeom>
          <a:noFill/>
          <a:ln>
            <a:noFill/>
          </a:ln>
        </p:spPr>
        <p:txBody>
          <a:bodyPr anchorCtr="0" anchor="t" bIns="0" lIns="0" spcFirstLastPara="1" rIns="0" wrap="square" tIns="62850">
            <a:spAutoFit/>
          </a:bodyPr>
          <a:lstStyle/>
          <a:p>
            <a:pPr indent="0" lvl="0" marL="0" rtl="0" algn="ctr">
              <a:lnSpc>
                <a:spcPct val="100000"/>
              </a:lnSpc>
              <a:spcBef>
                <a:spcPts val="0"/>
              </a:spcBef>
              <a:spcAft>
                <a:spcPts val="0"/>
              </a:spcAft>
              <a:buNone/>
            </a:pPr>
            <a:r>
              <a:rPr lang="en"/>
              <a:t>Aaron Mollin-Kling</a:t>
            </a:r>
            <a:endParaRPr/>
          </a:p>
          <a:p>
            <a:pPr indent="0" lvl="0" marL="7620" marR="5080" rtl="0" algn="ctr">
              <a:lnSpc>
                <a:spcPct val="114999"/>
              </a:lnSpc>
              <a:spcBef>
                <a:spcPts val="0"/>
              </a:spcBef>
              <a:spcAft>
                <a:spcPts val="0"/>
              </a:spcAft>
              <a:buNone/>
            </a:pPr>
            <a:r>
              <a:rPr lang="en"/>
              <a:t>Cook County Firewise Coordinator  </a:t>
            </a:r>
            <a:r>
              <a:rPr lang="en" u="sng">
                <a:solidFill>
                  <a:schemeClr val="hlink"/>
                </a:solidFill>
                <a:hlinkClick r:id="rId3"/>
              </a:rPr>
              <a:t>firewise@co.cook.mn.us</a:t>
            </a:r>
            <a:endParaRPr/>
          </a:p>
          <a:p>
            <a:pPr indent="0" lvl="0" marL="0" rtl="0" algn="ctr">
              <a:lnSpc>
                <a:spcPct val="100000"/>
              </a:lnSpc>
              <a:spcBef>
                <a:spcPts val="395"/>
              </a:spcBef>
              <a:spcAft>
                <a:spcPts val="0"/>
              </a:spcAft>
              <a:buNone/>
            </a:pPr>
            <a:r>
              <a:rPr lang="en"/>
              <a:t>Phone: 218-387-4133</a:t>
            </a:r>
            <a:endParaRPr/>
          </a:p>
          <a:p>
            <a:pPr indent="0" lvl="0" marL="0" rtl="0" algn="ctr">
              <a:lnSpc>
                <a:spcPct val="100000"/>
              </a:lnSpc>
              <a:spcBef>
                <a:spcPts val="1595"/>
              </a:spcBef>
              <a:spcAft>
                <a:spcPts val="0"/>
              </a:spcAft>
              <a:buNone/>
            </a:pPr>
            <a:r>
              <a:rPr lang="en" u="sng">
                <a:solidFill>
                  <a:srgbClr val="0096A7"/>
                </a:solidFill>
              </a:rPr>
              <a:t>https://cookcountyfirewise.org/</a:t>
            </a:r>
            <a:endParaRPr/>
          </a:p>
        </p:txBody>
      </p:sp>
      <p:pic>
        <p:nvPicPr>
          <p:cNvPr id="163" name="Google Shape;163;p23"/>
          <p:cNvPicPr preferRelativeResize="0"/>
          <p:nvPr/>
        </p:nvPicPr>
        <p:blipFill rotWithShape="1">
          <a:blip r:embed="rId4">
            <a:alphaModFix/>
          </a:blip>
          <a:srcRect b="0" l="0" r="0" t="0"/>
          <a:stretch/>
        </p:blipFill>
        <p:spPr>
          <a:xfrm>
            <a:off x="118723" y="189798"/>
            <a:ext cx="1585975" cy="1715625"/>
          </a:xfrm>
          <a:prstGeom prst="rect">
            <a:avLst/>
          </a:prstGeom>
          <a:noFill/>
          <a:ln>
            <a:noFill/>
          </a:ln>
        </p:spPr>
      </p:pic>
      <p:pic>
        <p:nvPicPr>
          <p:cNvPr id="164" name="Google Shape;164;p23"/>
          <p:cNvPicPr preferRelativeResize="0"/>
          <p:nvPr/>
        </p:nvPicPr>
        <p:blipFill rotWithShape="1">
          <a:blip r:embed="rId5">
            <a:alphaModFix/>
          </a:blip>
          <a:srcRect b="0" l="0" r="0" t="0"/>
          <a:stretch/>
        </p:blipFill>
        <p:spPr>
          <a:xfrm>
            <a:off x="58800" y="3938700"/>
            <a:ext cx="2291773" cy="1140299"/>
          </a:xfrm>
          <a:prstGeom prst="rect">
            <a:avLst/>
          </a:prstGeom>
          <a:noFill/>
          <a:ln>
            <a:noFill/>
          </a:ln>
        </p:spPr>
      </p:pic>
      <p:pic>
        <p:nvPicPr>
          <p:cNvPr id="165" name="Google Shape;165;p23"/>
          <p:cNvPicPr preferRelativeResize="0"/>
          <p:nvPr/>
        </p:nvPicPr>
        <p:blipFill rotWithShape="1">
          <a:blip r:embed="rId6">
            <a:alphaModFix/>
          </a:blip>
          <a:srcRect b="0" l="0" r="0" t="0"/>
          <a:stretch/>
        </p:blipFill>
        <p:spPr>
          <a:xfrm>
            <a:off x="7023545" y="3807650"/>
            <a:ext cx="2050581" cy="12713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24"/>
          <p:cNvSpPr txBox="1"/>
          <p:nvPr>
            <p:ph type="title"/>
          </p:nvPr>
        </p:nvSpPr>
        <p:spPr>
          <a:xfrm>
            <a:off x="2239203" y="505246"/>
            <a:ext cx="4665600" cy="769500"/>
          </a:xfrm>
          <a:prstGeom prst="rect">
            <a:avLst/>
          </a:prstGeom>
        </p:spPr>
        <p:txBody>
          <a:bodyPr anchorCtr="0" anchor="t" bIns="0" lIns="0" spcFirstLastPara="1" rIns="0" wrap="square" tIns="0">
            <a:spAutoFit/>
          </a:bodyPr>
          <a:lstStyle/>
          <a:p>
            <a:pPr indent="0" lvl="0" marL="0" rtl="0" algn="ctr">
              <a:spcBef>
                <a:spcPts val="0"/>
              </a:spcBef>
              <a:spcAft>
                <a:spcPts val="0"/>
              </a:spcAft>
              <a:buNone/>
            </a:pPr>
            <a:r>
              <a:rPr lang="en"/>
              <a:t>Additional Contacts </a:t>
            </a:r>
            <a:endParaRPr/>
          </a:p>
          <a:p>
            <a:pPr indent="0" lvl="0" marL="0" rtl="0" algn="ctr">
              <a:spcBef>
                <a:spcPts val="0"/>
              </a:spcBef>
              <a:spcAft>
                <a:spcPts val="0"/>
              </a:spcAft>
              <a:buNone/>
            </a:pPr>
            <a:r>
              <a:rPr lang="en"/>
              <a:t>And Partners</a:t>
            </a:r>
            <a:endParaRPr/>
          </a:p>
        </p:txBody>
      </p:sp>
      <p:sp>
        <p:nvSpPr>
          <p:cNvPr id="171" name="Google Shape;171;p24"/>
          <p:cNvSpPr txBox="1"/>
          <p:nvPr>
            <p:ph idx="1" type="body"/>
          </p:nvPr>
        </p:nvSpPr>
        <p:spPr>
          <a:xfrm>
            <a:off x="2254512" y="1701999"/>
            <a:ext cx="4635000" cy="2616600"/>
          </a:xfrm>
          <a:prstGeom prst="rect">
            <a:avLst/>
          </a:prstGeom>
        </p:spPr>
        <p:txBody>
          <a:bodyPr anchorCtr="0" anchor="t" bIns="0" lIns="0" spcFirstLastPara="1" rIns="0" wrap="square" tIns="0">
            <a:spAutoFit/>
          </a:bodyPr>
          <a:lstStyle/>
          <a:p>
            <a:pPr indent="0" lvl="0" marL="0" rtl="0" algn="ctr">
              <a:spcBef>
                <a:spcPts val="0"/>
              </a:spcBef>
              <a:spcAft>
                <a:spcPts val="0"/>
              </a:spcAft>
              <a:buNone/>
            </a:pPr>
            <a:r>
              <a:rPr lang="en" sz="1800">
                <a:solidFill>
                  <a:schemeClr val="dk1"/>
                </a:solidFill>
              </a:rPr>
              <a:t>Cook County SWCD</a:t>
            </a:r>
            <a:endParaRPr sz="1800">
              <a:solidFill>
                <a:schemeClr val="dk1"/>
              </a:solidFill>
            </a:endParaRPr>
          </a:p>
          <a:p>
            <a:pPr indent="0" lvl="0" marL="0" rtl="0" algn="ctr">
              <a:spcBef>
                <a:spcPts val="0"/>
              </a:spcBef>
              <a:spcAft>
                <a:spcPts val="0"/>
              </a:spcAft>
              <a:buNone/>
            </a:pPr>
            <a:r>
              <a:rPr b="0" lang="en" sz="1800">
                <a:solidFill>
                  <a:schemeClr val="dk1"/>
                </a:solidFill>
              </a:rPr>
              <a:t>www.cookswcd.org</a:t>
            </a:r>
            <a:endParaRPr b="0" sz="1800">
              <a:solidFill>
                <a:schemeClr val="dk1"/>
              </a:solidFill>
            </a:endParaRPr>
          </a:p>
          <a:p>
            <a:pPr indent="0" lvl="0" marL="0" rtl="0" algn="ctr">
              <a:spcBef>
                <a:spcPts val="0"/>
              </a:spcBef>
              <a:spcAft>
                <a:spcPts val="0"/>
              </a:spcAft>
              <a:buNone/>
            </a:pPr>
            <a:r>
              <a:rPr b="0" lang="en" sz="1800">
                <a:solidFill>
                  <a:schemeClr val="dk1"/>
                </a:solidFill>
              </a:rPr>
              <a:t>218-387-3647</a:t>
            </a:r>
            <a:endParaRPr b="0" sz="1800">
              <a:solidFill>
                <a:schemeClr val="dk1"/>
              </a:solidFill>
            </a:endParaRPr>
          </a:p>
          <a:p>
            <a:pPr indent="0" lvl="0" marL="0" rtl="0" algn="l">
              <a:spcBef>
                <a:spcPts val="0"/>
              </a:spcBef>
              <a:spcAft>
                <a:spcPts val="0"/>
              </a:spcAft>
              <a:buNone/>
            </a:pPr>
            <a:r>
              <a:t/>
            </a:r>
            <a:endParaRPr b="0" sz="1800">
              <a:solidFill>
                <a:schemeClr val="dk1"/>
              </a:solidFill>
            </a:endParaRPr>
          </a:p>
          <a:p>
            <a:pPr indent="0" lvl="0" marL="0" rtl="0" algn="l">
              <a:spcBef>
                <a:spcPts val="0"/>
              </a:spcBef>
              <a:spcAft>
                <a:spcPts val="0"/>
              </a:spcAft>
              <a:buNone/>
            </a:pPr>
            <a:r>
              <a:t/>
            </a:r>
            <a:endParaRPr b="0" sz="1800">
              <a:solidFill>
                <a:schemeClr val="dk1"/>
              </a:solidFill>
            </a:endParaRPr>
          </a:p>
          <a:p>
            <a:pPr indent="0" lvl="0" marL="0" rtl="0" algn="ctr">
              <a:spcBef>
                <a:spcPts val="0"/>
              </a:spcBef>
              <a:spcAft>
                <a:spcPts val="0"/>
              </a:spcAft>
              <a:buNone/>
            </a:pPr>
            <a:r>
              <a:rPr lang="en" sz="2000">
                <a:solidFill>
                  <a:schemeClr val="dk1"/>
                </a:solidFill>
              </a:rPr>
              <a:t>Sarah Waddle</a:t>
            </a:r>
            <a:endParaRPr sz="2000">
              <a:solidFill>
                <a:schemeClr val="dk1"/>
              </a:solidFill>
            </a:endParaRPr>
          </a:p>
          <a:p>
            <a:pPr indent="0" lvl="0" marL="0" rtl="0" algn="ctr">
              <a:spcBef>
                <a:spcPts val="0"/>
              </a:spcBef>
              <a:spcAft>
                <a:spcPts val="0"/>
              </a:spcAft>
              <a:buNone/>
            </a:pPr>
            <a:r>
              <a:rPr b="0" lang="en" sz="2000">
                <a:solidFill>
                  <a:schemeClr val="dk1"/>
                </a:solidFill>
              </a:rPr>
              <a:t>Local Extension Educator, Cook County</a:t>
            </a:r>
            <a:endParaRPr b="0" sz="2000">
              <a:solidFill>
                <a:schemeClr val="dk1"/>
              </a:solidFill>
            </a:endParaRPr>
          </a:p>
          <a:p>
            <a:pPr indent="0" lvl="0" marL="0" rtl="0" algn="ctr">
              <a:spcBef>
                <a:spcPts val="0"/>
              </a:spcBef>
              <a:spcAft>
                <a:spcPts val="0"/>
              </a:spcAft>
              <a:buNone/>
            </a:pPr>
            <a:r>
              <a:rPr b="0" lang="en" sz="2000" u="sng">
                <a:solidFill>
                  <a:srgbClr val="D91D24"/>
                </a:solidFill>
                <a:hlinkClick r:id="rId3">
                  <a:extLst>
                    <a:ext uri="{A12FA001-AC4F-418D-AE19-62706E023703}">
                      <ahyp:hlinkClr val="tx"/>
                    </a:ext>
                  </a:extLst>
                </a:hlinkClick>
              </a:rPr>
              <a:t>swaddle@umn.edu</a:t>
            </a:r>
            <a:endParaRPr b="0" sz="2000">
              <a:solidFill>
                <a:schemeClr val="dk1"/>
              </a:solidFill>
            </a:endParaRPr>
          </a:p>
          <a:p>
            <a:pPr indent="0" lvl="0" marL="0" rtl="0" algn="ctr">
              <a:spcBef>
                <a:spcPts val="0"/>
              </a:spcBef>
              <a:spcAft>
                <a:spcPts val="0"/>
              </a:spcAft>
              <a:buNone/>
            </a:pPr>
            <a:r>
              <a:rPr b="0" lang="en" sz="2000">
                <a:solidFill>
                  <a:schemeClr val="dk1"/>
                </a:solidFill>
              </a:rPr>
              <a:t>218-387-3015</a:t>
            </a:r>
            <a:endParaRPr b="0" sz="1800">
              <a:solidFill>
                <a:schemeClr val="dk1"/>
              </a:solidFill>
            </a:endParaRPr>
          </a:p>
        </p:txBody>
      </p:sp>
      <p:pic>
        <p:nvPicPr>
          <p:cNvPr descr="Call Before You Cut — Minnesota Forestry Association" id="172" name="Google Shape;172;p24"/>
          <p:cNvPicPr preferRelativeResize="0"/>
          <p:nvPr/>
        </p:nvPicPr>
        <p:blipFill rotWithShape="1">
          <a:blip r:embed="rId4">
            <a:alphaModFix/>
          </a:blip>
          <a:srcRect b="0" l="0" r="0" t="0"/>
          <a:stretch/>
        </p:blipFill>
        <p:spPr>
          <a:xfrm>
            <a:off x="7232876" y="3937649"/>
            <a:ext cx="1711800" cy="1037851"/>
          </a:xfrm>
          <a:prstGeom prst="rect">
            <a:avLst/>
          </a:prstGeom>
          <a:noFill/>
          <a:ln>
            <a:noFill/>
          </a:ln>
        </p:spPr>
      </p:pic>
      <p:pic>
        <p:nvPicPr>
          <p:cNvPr descr="Lake County Soil and Water Conservation District – Lake County, MN" id="173" name="Google Shape;173;p24"/>
          <p:cNvPicPr preferRelativeResize="0"/>
          <p:nvPr/>
        </p:nvPicPr>
        <p:blipFill rotWithShape="1">
          <a:blip r:embed="rId5">
            <a:alphaModFix/>
          </a:blip>
          <a:srcRect b="0" l="0" r="0" t="0"/>
          <a:stretch/>
        </p:blipFill>
        <p:spPr>
          <a:xfrm>
            <a:off x="164523" y="191292"/>
            <a:ext cx="1348434" cy="1012824"/>
          </a:xfrm>
          <a:prstGeom prst="rect">
            <a:avLst/>
          </a:prstGeom>
          <a:noFill/>
          <a:ln>
            <a:noFill/>
          </a:ln>
        </p:spPr>
      </p:pic>
      <p:pic>
        <p:nvPicPr>
          <p:cNvPr descr="PFMWM: Minnesota DNR" id="174" name="Google Shape;174;p24"/>
          <p:cNvPicPr preferRelativeResize="0"/>
          <p:nvPr/>
        </p:nvPicPr>
        <p:blipFill rotWithShape="1">
          <a:blip r:embed="rId6">
            <a:alphaModFix/>
          </a:blip>
          <a:srcRect b="0" l="0" r="0" t="0"/>
          <a:stretch/>
        </p:blipFill>
        <p:spPr>
          <a:xfrm>
            <a:off x="7485088" y="1036401"/>
            <a:ext cx="1459600" cy="1459600"/>
          </a:xfrm>
          <a:prstGeom prst="rect">
            <a:avLst/>
          </a:prstGeom>
          <a:noFill/>
          <a:ln>
            <a:noFill/>
          </a:ln>
        </p:spPr>
      </p:pic>
      <p:pic>
        <p:nvPicPr>
          <p:cNvPr descr="South St. Louis County Soil &amp; Water – St Louis County Minnesota" id="175" name="Google Shape;175;p24"/>
          <p:cNvPicPr preferRelativeResize="0"/>
          <p:nvPr/>
        </p:nvPicPr>
        <p:blipFill rotWithShape="1">
          <a:blip r:embed="rId7">
            <a:alphaModFix/>
          </a:blip>
          <a:srcRect b="0" l="0" r="0" t="0"/>
          <a:stretch/>
        </p:blipFill>
        <p:spPr>
          <a:xfrm>
            <a:off x="7485087" y="85278"/>
            <a:ext cx="1459597" cy="804863"/>
          </a:xfrm>
          <a:prstGeom prst="rect">
            <a:avLst/>
          </a:prstGeom>
          <a:noFill/>
          <a:ln>
            <a:noFill/>
          </a:ln>
        </p:spPr>
      </p:pic>
      <p:pic>
        <p:nvPicPr>
          <p:cNvPr descr="North St. Louis Soil and Water Conservation District" id="176" name="Google Shape;176;p24"/>
          <p:cNvPicPr preferRelativeResize="0"/>
          <p:nvPr/>
        </p:nvPicPr>
        <p:blipFill rotWithShape="1">
          <a:blip r:embed="rId8">
            <a:alphaModFix/>
          </a:blip>
          <a:srcRect b="0" l="0" r="0" t="0"/>
          <a:stretch/>
        </p:blipFill>
        <p:spPr>
          <a:xfrm>
            <a:off x="183422" y="1343640"/>
            <a:ext cx="1037863" cy="1037863"/>
          </a:xfrm>
          <a:prstGeom prst="rect">
            <a:avLst/>
          </a:prstGeom>
          <a:noFill/>
          <a:ln>
            <a:noFill/>
          </a:ln>
        </p:spPr>
      </p:pic>
      <p:pic>
        <p:nvPicPr>
          <p:cNvPr descr="FAQ" id="177" name="Google Shape;177;p24"/>
          <p:cNvPicPr preferRelativeResize="0"/>
          <p:nvPr/>
        </p:nvPicPr>
        <p:blipFill rotWithShape="1">
          <a:blip r:embed="rId9">
            <a:alphaModFix/>
          </a:blip>
          <a:srcRect b="0" l="0" r="0" t="0"/>
          <a:stretch/>
        </p:blipFill>
        <p:spPr>
          <a:xfrm>
            <a:off x="233573" y="4054142"/>
            <a:ext cx="1210320" cy="804863"/>
          </a:xfrm>
          <a:prstGeom prst="rect">
            <a:avLst/>
          </a:prstGeom>
          <a:noFill/>
          <a:ln>
            <a:noFill/>
          </a:ln>
        </p:spPr>
      </p:pic>
      <p:pic>
        <p:nvPicPr>
          <p:cNvPr descr="Cook County Soil &amp; Water hosts a tree and shrub sale in February | WTIP" id="178" name="Google Shape;178;p24"/>
          <p:cNvPicPr preferRelativeResize="0"/>
          <p:nvPr/>
        </p:nvPicPr>
        <p:blipFill rotWithShape="1">
          <a:blip r:embed="rId10">
            <a:alphaModFix/>
          </a:blip>
          <a:srcRect b="0" l="0" r="0" t="0"/>
          <a:stretch/>
        </p:blipFill>
        <p:spPr>
          <a:xfrm>
            <a:off x="319792" y="2835264"/>
            <a:ext cx="765104" cy="765104"/>
          </a:xfrm>
          <a:prstGeom prst="rect">
            <a:avLst/>
          </a:prstGeom>
          <a:noFill/>
          <a:ln>
            <a:noFill/>
          </a:ln>
        </p:spPr>
      </p:pic>
      <p:pic>
        <p:nvPicPr>
          <p:cNvPr id="179" name="Google Shape;179;p24"/>
          <p:cNvPicPr preferRelativeResize="0"/>
          <p:nvPr/>
        </p:nvPicPr>
        <p:blipFill>
          <a:blip r:embed="rId11">
            <a:alphaModFix/>
          </a:blip>
          <a:stretch>
            <a:fillRect/>
          </a:stretch>
        </p:blipFill>
        <p:spPr>
          <a:xfrm>
            <a:off x="7400475" y="2716763"/>
            <a:ext cx="1628775" cy="10001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1" name="Shape 51"/>
        <p:cNvGrpSpPr/>
        <p:nvPr/>
      </p:nvGrpSpPr>
      <p:grpSpPr>
        <a:xfrm>
          <a:off x="0" y="0"/>
          <a:ext cx="0" cy="0"/>
          <a:chOff x="0" y="0"/>
          <a:chExt cx="0" cy="0"/>
        </a:xfrm>
      </p:grpSpPr>
      <p:sp>
        <p:nvSpPr>
          <p:cNvPr id="52" name="Google Shape;52;p8"/>
          <p:cNvSpPr txBox="1"/>
          <p:nvPr>
            <p:ph type="title"/>
          </p:nvPr>
        </p:nvSpPr>
        <p:spPr>
          <a:xfrm>
            <a:off x="1774945" y="505856"/>
            <a:ext cx="5587365" cy="39116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 sz="2400"/>
              <a:t>Wildfire History in Northern Minnesota</a:t>
            </a:r>
            <a:endParaRPr sz="2400"/>
          </a:p>
        </p:txBody>
      </p:sp>
      <p:sp>
        <p:nvSpPr>
          <p:cNvPr id="53" name="Google Shape;53;p8"/>
          <p:cNvSpPr txBox="1"/>
          <p:nvPr/>
        </p:nvSpPr>
        <p:spPr>
          <a:xfrm>
            <a:off x="485707" y="1005765"/>
            <a:ext cx="8172600" cy="3457500"/>
          </a:xfrm>
          <a:prstGeom prst="rect">
            <a:avLst/>
          </a:prstGeom>
          <a:noFill/>
          <a:ln>
            <a:noFill/>
          </a:ln>
        </p:spPr>
        <p:txBody>
          <a:bodyPr anchorCtr="0" anchor="t" bIns="0" lIns="0" spcFirstLastPara="1" rIns="0" wrap="square" tIns="12700">
            <a:spAutoFit/>
          </a:bodyPr>
          <a:lstStyle/>
          <a:p>
            <a:pPr indent="-337819" lvl="0" marL="337185" marR="0" rtl="0" algn="l">
              <a:lnSpc>
                <a:spcPct val="100000"/>
              </a:lnSpc>
              <a:spcBef>
                <a:spcPts val="0"/>
              </a:spcBef>
              <a:spcAft>
                <a:spcPts val="0"/>
              </a:spcAft>
              <a:buSzPts val="1450"/>
              <a:buFont typeface="Arial"/>
              <a:buChar char="●"/>
            </a:pPr>
            <a:r>
              <a:rPr b="0" i="0" lang="en" sz="1450" u="none" cap="none" strike="noStrike">
                <a:latin typeface="Arial"/>
                <a:ea typeface="Arial"/>
                <a:cs typeface="Arial"/>
                <a:sym typeface="Arial"/>
              </a:rPr>
              <a:t>Fire has been present on our landscape for thousands of years.</a:t>
            </a:r>
            <a:endParaRPr b="0" i="0" sz="1450" u="none" cap="none" strike="noStrike">
              <a:latin typeface="Arial"/>
              <a:ea typeface="Arial"/>
              <a:cs typeface="Arial"/>
              <a:sym typeface="Arial"/>
            </a:endParaRPr>
          </a:p>
          <a:p>
            <a:pPr indent="0" lvl="0" marL="0" marR="0" rtl="0" algn="l">
              <a:lnSpc>
                <a:spcPct val="100000"/>
              </a:lnSpc>
              <a:spcBef>
                <a:spcPts val="15"/>
              </a:spcBef>
              <a:spcAft>
                <a:spcPts val="0"/>
              </a:spcAft>
              <a:buSzPts val="1950"/>
              <a:buFont typeface="Arial"/>
              <a:buNone/>
            </a:pPr>
            <a:r>
              <a:t/>
            </a:r>
            <a:endParaRPr b="0" i="0" sz="2150" u="none" cap="none" strike="noStrike">
              <a:latin typeface="Arial"/>
              <a:ea typeface="Arial"/>
              <a:cs typeface="Arial"/>
              <a:sym typeface="Arial"/>
            </a:endParaRPr>
          </a:p>
          <a:p>
            <a:pPr indent="-337819" lvl="0" marL="337185" marR="5080" rtl="0" algn="l">
              <a:lnSpc>
                <a:spcPct val="114400"/>
              </a:lnSpc>
              <a:spcBef>
                <a:spcPts val="0"/>
              </a:spcBef>
              <a:spcAft>
                <a:spcPts val="0"/>
              </a:spcAft>
              <a:buSzPts val="1450"/>
              <a:buFont typeface="Arial"/>
              <a:buChar char="●"/>
            </a:pPr>
            <a:r>
              <a:rPr b="0" i="0" lang="en" sz="1450" u="none" cap="none" strike="noStrike">
                <a:latin typeface="Arial"/>
                <a:ea typeface="Arial"/>
                <a:cs typeface="Arial"/>
                <a:sym typeface="Arial"/>
              </a:rPr>
              <a:t>Managing fuel loads is the most effective way to reduce wildfire risk in our communities. Native Americans lived  with and used wildfire to actively and effectively manage the landscape for thousands of years. Examples </a:t>
            </a:r>
            <a:r>
              <a:rPr lang="en" sz="1450"/>
              <a:t>include managing for moose habitat and blueberries. Both of </a:t>
            </a:r>
            <a:r>
              <a:rPr lang="en" sz="1450"/>
              <a:t>which</a:t>
            </a:r>
            <a:r>
              <a:rPr lang="en" sz="1450"/>
              <a:t> </a:t>
            </a:r>
            <a:r>
              <a:rPr lang="en" sz="1450"/>
              <a:t>require wildfire disturbances.</a:t>
            </a:r>
            <a:r>
              <a:rPr lang="en" sz="1450"/>
              <a:t> </a:t>
            </a:r>
            <a:endParaRPr b="0" i="0" sz="1450" u="none" cap="none" strike="noStrike">
              <a:latin typeface="Arial"/>
              <a:ea typeface="Arial"/>
              <a:cs typeface="Arial"/>
              <a:sym typeface="Arial"/>
            </a:endParaRPr>
          </a:p>
          <a:p>
            <a:pPr indent="0" lvl="0" marL="0" marR="0" rtl="0" algn="l">
              <a:lnSpc>
                <a:spcPct val="100000"/>
              </a:lnSpc>
              <a:spcBef>
                <a:spcPts val="30"/>
              </a:spcBef>
              <a:spcAft>
                <a:spcPts val="0"/>
              </a:spcAft>
              <a:buSzPts val="1900"/>
              <a:buFont typeface="Arial"/>
              <a:buNone/>
            </a:pPr>
            <a:r>
              <a:t/>
            </a:r>
            <a:endParaRPr b="0" i="0" sz="2100" u="none" cap="none" strike="noStrike">
              <a:latin typeface="Arial"/>
              <a:ea typeface="Arial"/>
              <a:cs typeface="Arial"/>
              <a:sym typeface="Arial"/>
            </a:endParaRPr>
          </a:p>
          <a:p>
            <a:pPr indent="-337819" lvl="0" marL="337185" marR="349250" rtl="0" algn="l">
              <a:lnSpc>
                <a:spcPct val="114400"/>
              </a:lnSpc>
              <a:spcBef>
                <a:spcPts val="0"/>
              </a:spcBef>
              <a:spcAft>
                <a:spcPts val="0"/>
              </a:spcAft>
              <a:buSzPts val="1450"/>
              <a:buFont typeface="Arial"/>
              <a:buChar char="●"/>
            </a:pPr>
            <a:r>
              <a:rPr b="0" i="0" lang="en" sz="1450" u="none" cap="none" strike="noStrike">
                <a:latin typeface="Arial"/>
                <a:ea typeface="Arial"/>
                <a:cs typeface="Arial"/>
                <a:sym typeface="Arial"/>
              </a:rPr>
              <a:t>For over 100 years we have been suppressing all wildfire activity in northern </a:t>
            </a:r>
            <a:r>
              <a:rPr lang="en" sz="1450"/>
              <a:t>Minnesota</a:t>
            </a:r>
            <a:r>
              <a:rPr b="0" i="0" lang="en" sz="1450" u="none" cap="none" strike="noStrike">
                <a:latin typeface="Arial"/>
                <a:ea typeface="Arial"/>
                <a:cs typeface="Arial"/>
                <a:sym typeface="Arial"/>
              </a:rPr>
              <a:t>, this has led to an extreme buildup of fuel loads (balsam fir) and lack of species diversity in our forests.</a:t>
            </a:r>
            <a:endParaRPr b="0" i="0" sz="1450" u="none" cap="none" strike="noStrike">
              <a:latin typeface="Arial"/>
              <a:ea typeface="Arial"/>
              <a:cs typeface="Arial"/>
              <a:sym typeface="Arial"/>
            </a:endParaRPr>
          </a:p>
          <a:p>
            <a:pPr indent="0" lvl="0" marL="0" marR="0" rtl="0" algn="l">
              <a:lnSpc>
                <a:spcPct val="100000"/>
              </a:lnSpc>
              <a:spcBef>
                <a:spcPts val="35"/>
              </a:spcBef>
              <a:spcAft>
                <a:spcPts val="0"/>
              </a:spcAft>
              <a:buSzPts val="1900"/>
              <a:buFont typeface="Arial"/>
              <a:buNone/>
            </a:pPr>
            <a:r>
              <a:t/>
            </a:r>
            <a:endParaRPr b="0" i="0" sz="2100" u="none" cap="none" strike="noStrike">
              <a:latin typeface="Arial"/>
              <a:ea typeface="Arial"/>
              <a:cs typeface="Arial"/>
              <a:sym typeface="Arial"/>
            </a:endParaRPr>
          </a:p>
          <a:p>
            <a:pPr indent="-337819" lvl="0" marL="337185" marR="0" rtl="0" algn="l">
              <a:lnSpc>
                <a:spcPct val="100000"/>
              </a:lnSpc>
              <a:spcBef>
                <a:spcPts val="0"/>
              </a:spcBef>
              <a:spcAft>
                <a:spcPts val="0"/>
              </a:spcAft>
              <a:buSzPts val="1450"/>
              <a:buFont typeface="Arial"/>
              <a:buChar char="●"/>
            </a:pPr>
            <a:r>
              <a:rPr lang="en" sz="1450"/>
              <a:t>Spruce budworm is also a native species that has been a part of th ecological process for thousands of years. It is not an invasive species.</a:t>
            </a:r>
            <a:endParaRPr b="0" i="0" sz="1450" u="none" cap="none" strike="noStrike">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 name="Shape 57"/>
        <p:cNvGrpSpPr/>
        <p:nvPr/>
      </p:nvGrpSpPr>
      <p:grpSpPr>
        <a:xfrm>
          <a:off x="0" y="0"/>
          <a:ext cx="0" cy="0"/>
          <a:chOff x="0" y="0"/>
          <a:chExt cx="0" cy="0"/>
        </a:xfrm>
      </p:grpSpPr>
      <p:sp>
        <p:nvSpPr>
          <p:cNvPr id="58" name="Google Shape;58;p9"/>
          <p:cNvSpPr txBox="1"/>
          <p:nvPr>
            <p:ph type="title"/>
          </p:nvPr>
        </p:nvSpPr>
        <p:spPr>
          <a:xfrm>
            <a:off x="2239203" y="505246"/>
            <a:ext cx="4665600" cy="384900"/>
          </a:xfrm>
          <a:prstGeom prst="rect">
            <a:avLst/>
          </a:prstGeom>
        </p:spPr>
        <p:txBody>
          <a:bodyPr anchorCtr="0" anchor="t" bIns="0" lIns="0" spcFirstLastPara="1" rIns="0" wrap="square" tIns="0">
            <a:spAutoFit/>
          </a:bodyPr>
          <a:lstStyle/>
          <a:p>
            <a:pPr indent="0" lvl="0" marL="0" rtl="0" algn="ctr">
              <a:spcBef>
                <a:spcPts val="0"/>
              </a:spcBef>
              <a:spcAft>
                <a:spcPts val="0"/>
              </a:spcAft>
              <a:buNone/>
            </a:pPr>
            <a:r>
              <a:rPr lang="en"/>
              <a:t>What is Spruce Budworm?</a:t>
            </a:r>
            <a:endParaRPr/>
          </a:p>
        </p:txBody>
      </p:sp>
      <p:sp>
        <p:nvSpPr>
          <p:cNvPr id="59" name="Google Shape;59;p9"/>
          <p:cNvSpPr txBox="1"/>
          <p:nvPr>
            <p:ph idx="1" type="body"/>
          </p:nvPr>
        </p:nvSpPr>
        <p:spPr>
          <a:xfrm>
            <a:off x="2107587" y="1025099"/>
            <a:ext cx="4635000" cy="1418700"/>
          </a:xfrm>
          <a:prstGeom prst="rect">
            <a:avLst/>
          </a:prstGeom>
        </p:spPr>
        <p:txBody>
          <a:bodyPr anchorCtr="0" anchor="t" bIns="0" lIns="0" spcFirstLastPara="1" rIns="0" wrap="square" tIns="0">
            <a:spAutoFit/>
          </a:bodyPr>
          <a:lstStyle/>
          <a:p>
            <a:pPr indent="0" lvl="0" marL="457200" rtl="0" algn="ctr">
              <a:spcBef>
                <a:spcPts val="500"/>
              </a:spcBef>
              <a:spcAft>
                <a:spcPts val="0"/>
              </a:spcAft>
              <a:buNone/>
            </a:pPr>
            <a:r>
              <a:rPr b="0" lang="en">
                <a:solidFill>
                  <a:schemeClr val="dk1"/>
                </a:solidFill>
              </a:rPr>
              <a:t>Spruce Budworm</a:t>
            </a:r>
            <a:r>
              <a:rPr b="0" lang="en">
                <a:solidFill>
                  <a:schemeClr val="dk1"/>
                </a:solidFill>
              </a:rPr>
              <a:t> is a native caterpillar/moth. Its preferred host species is balsam fir.</a:t>
            </a:r>
            <a:endParaRPr b="0">
              <a:solidFill>
                <a:schemeClr val="dk1"/>
              </a:solidFill>
            </a:endParaRPr>
          </a:p>
          <a:p>
            <a:pPr indent="0" lvl="0" marL="457200" rtl="0" algn="l">
              <a:spcBef>
                <a:spcPts val="500"/>
              </a:spcBef>
              <a:spcAft>
                <a:spcPts val="0"/>
              </a:spcAft>
              <a:buNone/>
            </a:pPr>
            <a:r>
              <a:t/>
            </a:r>
            <a:endParaRPr b="0">
              <a:solidFill>
                <a:schemeClr val="dk1"/>
              </a:solidFill>
            </a:endParaRPr>
          </a:p>
        </p:txBody>
      </p:sp>
      <p:grpSp>
        <p:nvGrpSpPr>
          <p:cNvPr id="60" name="Google Shape;60;p9"/>
          <p:cNvGrpSpPr/>
          <p:nvPr/>
        </p:nvGrpSpPr>
        <p:grpSpPr>
          <a:xfrm>
            <a:off x="4742577" y="2251709"/>
            <a:ext cx="3765861" cy="2235074"/>
            <a:chOff x="5307550" y="2051275"/>
            <a:chExt cx="3836452" cy="2557000"/>
          </a:xfrm>
        </p:grpSpPr>
        <p:pic>
          <p:nvPicPr>
            <p:cNvPr id="61" name="Google Shape;61;p9"/>
            <p:cNvPicPr preferRelativeResize="0"/>
            <p:nvPr/>
          </p:nvPicPr>
          <p:blipFill>
            <a:blip r:embed="rId3">
              <a:alphaModFix/>
            </a:blip>
            <a:stretch>
              <a:fillRect/>
            </a:stretch>
          </p:blipFill>
          <p:spPr>
            <a:xfrm>
              <a:off x="5307550" y="2051275"/>
              <a:ext cx="3836452" cy="2557000"/>
            </a:xfrm>
            <a:prstGeom prst="rect">
              <a:avLst/>
            </a:prstGeom>
            <a:noFill/>
            <a:ln>
              <a:noFill/>
            </a:ln>
          </p:spPr>
        </p:pic>
        <p:sp>
          <p:nvSpPr>
            <p:cNvPr id="62" name="Google Shape;62;p9"/>
            <p:cNvSpPr txBox="1"/>
            <p:nvPr/>
          </p:nvSpPr>
          <p:spPr>
            <a:xfrm>
              <a:off x="5307550" y="4339775"/>
              <a:ext cx="1913400" cy="26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00">
                  <a:solidFill>
                    <a:schemeClr val="lt2"/>
                  </a:solidFill>
                </a:rPr>
                <a:t>Image credit: USDA Forest Service</a:t>
              </a:r>
              <a:endParaRPr sz="700">
                <a:solidFill>
                  <a:schemeClr val="lt2"/>
                </a:solidFill>
              </a:endParaRPr>
            </a:p>
          </p:txBody>
        </p:sp>
      </p:grpSp>
      <p:pic>
        <p:nvPicPr>
          <p:cNvPr id="63" name="Google Shape;63;p9"/>
          <p:cNvPicPr preferRelativeResize="0"/>
          <p:nvPr/>
        </p:nvPicPr>
        <p:blipFill>
          <a:blip r:embed="rId4">
            <a:alphaModFix/>
          </a:blip>
          <a:stretch>
            <a:fillRect/>
          </a:stretch>
        </p:blipFill>
        <p:spPr>
          <a:xfrm>
            <a:off x="881250" y="2251650"/>
            <a:ext cx="3460673" cy="23071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 name="Shape 67"/>
        <p:cNvGrpSpPr/>
        <p:nvPr/>
      </p:nvGrpSpPr>
      <p:grpSpPr>
        <a:xfrm>
          <a:off x="0" y="0"/>
          <a:ext cx="0" cy="0"/>
          <a:chOff x="0" y="0"/>
          <a:chExt cx="0" cy="0"/>
        </a:xfrm>
      </p:grpSpPr>
      <p:sp>
        <p:nvSpPr>
          <p:cNvPr id="68" name="Google Shape;68;p10"/>
          <p:cNvSpPr txBox="1"/>
          <p:nvPr>
            <p:ph type="title"/>
          </p:nvPr>
        </p:nvSpPr>
        <p:spPr>
          <a:xfrm>
            <a:off x="2239203" y="505246"/>
            <a:ext cx="4665600" cy="3849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t/>
            </a:r>
            <a:endParaRPr/>
          </a:p>
        </p:txBody>
      </p:sp>
      <p:sp>
        <p:nvSpPr>
          <p:cNvPr id="69" name="Google Shape;69;p10"/>
          <p:cNvSpPr txBox="1"/>
          <p:nvPr>
            <p:ph idx="1" type="body"/>
          </p:nvPr>
        </p:nvSpPr>
        <p:spPr>
          <a:xfrm>
            <a:off x="2254512" y="1701999"/>
            <a:ext cx="4635000" cy="3387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t/>
            </a:r>
            <a:endParaRPr/>
          </a:p>
        </p:txBody>
      </p:sp>
      <p:pic>
        <p:nvPicPr>
          <p:cNvPr id="70" name="Google Shape;70;p10"/>
          <p:cNvPicPr preferRelativeResize="0"/>
          <p:nvPr/>
        </p:nvPicPr>
        <p:blipFill rotWithShape="1">
          <a:blip r:embed="rId3">
            <a:alphaModFix/>
          </a:blip>
          <a:srcRect b="0" l="0" r="0" t="16380"/>
          <a:stretch/>
        </p:blipFill>
        <p:spPr>
          <a:xfrm>
            <a:off x="0" y="0"/>
            <a:ext cx="4270725" cy="2380700"/>
          </a:xfrm>
          <a:prstGeom prst="rect">
            <a:avLst/>
          </a:prstGeom>
          <a:noFill/>
          <a:ln>
            <a:noFill/>
          </a:ln>
        </p:spPr>
      </p:pic>
      <p:pic>
        <p:nvPicPr>
          <p:cNvPr id="71" name="Google Shape;71;p10"/>
          <p:cNvPicPr preferRelativeResize="0"/>
          <p:nvPr/>
        </p:nvPicPr>
        <p:blipFill>
          <a:blip r:embed="rId4">
            <a:alphaModFix/>
          </a:blip>
          <a:stretch>
            <a:fillRect/>
          </a:stretch>
        </p:blipFill>
        <p:spPr>
          <a:xfrm>
            <a:off x="2" y="2296320"/>
            <a:ext cx="4270725" cy="2847181"/>
          </a:xfrm>
          <a:prstGeom prst="rect">
            <a:avLst/>
          </a:prstGeom>
          <a:noFill/>
          <a:ln>
            <a:noFill/>
          </a:ln>
        </p:spPr>
      </p:pic>
      <p:pic>
        <p:nvPicPr>
          <p:cNvPr id="72" name="Google Shape;72;p10"/>
          <p:cNvPicPr preferRelativeResize="0"/>
          <p:nvPr/>
        </p:nvPicPr>
        <p:blipFill>
          <a:blip r:embed="rId5">
            <a:alphaModFix/>
          </a:blip>
          <a:stretch>
            <a:fillRect/>
          </a:stretch>
        </p:blipFill>
        <p:spPr>
          <a:xfrm>
            <a:off x="4677275" y="0"/>
            <a:ext cx="4466725" cy="2762800"/>
          </a:xfrm>
          <a:prstGeom prst="rect">
            <a:avLst/>
          </a:prstGeom>
          <a:noFill/>
          <a:ln>
            <a:noFill/>
          </a:ln>
        </p:spPr>
      </p:pic>
      <p:grpSp>
        <p:nvGrpSpPr>
          <p:cNvPr id="73" name="Google Shape;73;p10"/>
          <p:cNvGrpSpPr/>
          <p:nvPr/>
        </p:nvGrpSpPr>
        <p:grpSpPr>
          <a:xfrm>
            <a:off x="4677276" y="2762787"/>
            <a:ext cx="4466608" cy="2380603"/>
            <a:chOff x="343750" y="1538674"/>
            <a:chExt cx="4141500" cy="2352375"/>
          </a:xfrm>
        </p:grpSpPr>
        <p:pic>
          <p:nvPicPr>
            <p:cNvPr id="74" name="Google Shape;74;p10"/>
            <p:cNvPicPr preferRelativeResize="0"/>
            <p:nvPr/>
          </p:nvPicPr>
          <p:blipFill>
            <a:blip r:embed="rId6">
              <a:alphaModFix/>
            </a:blip>
            <a:stretch>
              <a:fillRect/>
            </a:stretch>
          </p:blipFill>
          <p:spPr>
            <a:xfrm>
              <a:off x="343750" y="1538674"/>
              <a:ext cx="4141500" cy="2352375"/>
            </a:xfrm>
            <a:prstGeom prst="rect">
              <a:avLst/>
            </a:prstGeom>
            <a:noFill/>
            <a:ln>
              <a:noFill/>
            </a:ln>
          </p:spPr>
        </p:pic>
        <p:sp>
          <p:nvSpPr>
            <p:cNvPr id="75" name="Google Shape;75;p10"/>
            <p:cNvSpPr txBox="1"/>
            <p:nvPr/>
          </p:nvSpPr>
          <p:spPr>
            <a:xfrm>
              <a:off x="343750" y="3635650"/>
              <a:ext cx="2427000" cy="20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lt2"/>
                  </a:solidFill>
                </a:rPr>
                <a:t>Image Credit: Province of British Columbia</a:t>
              </a:r>
              <a:endParaRPr sz="800">
                <a:solidFill>
                  <a:schemeClr val="lt2"/>
                </a:solidFill>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sp>
        <p:nvSpPr>
          <p:cNvPr id="80" name="Google Shape;80;p11"/>
          <p:cNvSpPr txBox="1"/>
          <p:nvPr>
            <p:ph type="title"/>
          </p:nvPr>
        </p:nvSpPr>
        <p:spPr>
          <a:xfrm>
            <a:off x="2239203" y="505246"/>
            <a:ext cx="4665600" cy="384900"/>
          </a:xfrm>
          <a:prstGeom prst="rect">
            <a:avLst/>
          </a:prstGeom>
        </p:spPr>
        <p:txBody>
          <a:bodyPr anchorCtr="0" anchor="t" bIns="0" lIns="0" spcFirstLastPara="1" rIns="0" wrap="square" tIns="0">
            <a:spAutoFit/>
          </a:bodyPr>
          <a:lstStyle/>
          <a:p>
            <a:pPr indent="0" lvl="0" marL="0" rtl="0" algn="ctr">
              <a:spcBef>
                <a:spcPts val="0"/>
              </a:spcBef>
              <a:spcAft>
                <a:spcPts val="0"/>
              </a:spcAft>
              <a:buNone/>
            </a:pPr>
            <a:r>
              <a:rPr lang="en"/>
              <a:t>Balsam Fir Susceptibility</a:t>
            </a:r>
            <a:endParaRPr/>
          </a:p>
        </p:txBody>
      </p:sp>
      <p:sp>
        <p:nvSpPr>
          <p:cNvPr id="81" name="Google Shape;81;p11"/>
          <p:cNvSpPr txBox="1"/>
          <p:nvPr>
            <p:ph idx="1" type="body"/>
          </p:nvPr>
        </p:nvSpPr>
        <p:spPr>
          <a:xfrm>
            <a:off x="2254512" y="1701999"/>
            <a:ext cx="4635000" cy="3387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t/>
            </a:r>
            <a:endParaRPr/>
          </a:p>
        </p:txBody>
      </p:sp>
      <p:pic>
        <p:nvPicPr>
          <p:cNvPr id="82" name="Google Shape;82;p11"/>
          <p:cNvPicPr preferRelativeResize="0"/>
          <p:nvPr/>
        </p:nvPicPr>
        <p:blipFill rotWithShape="1">
          <a:blip r:embed="rId3">
            <a:alphaModFix/>
          </a:blip>
          <a:srcRect b="0" l="0" r="13636" t="0"/>
          <a:stretch/>
        </p:blipFill>
        <p:spPr>
          <a:xfrm>
            <a:off x="0" y="1599062"/>
            <a:ext cx="6889500" cy="2124564"/>
          </a:xfrm>
          <a:prstGeom prst="rect">
            <a:avLst/>
          </a:prstGeom>
          <a:noFill/>
          <a:ln>
            <a:noFill/>
          </a:ln>
        </p:spPr>
      </p:pic>
      <p:pic>
        <p:nvPicPr>
          <p:cNvPr id="83" name="Google Shape;83;p11"/>
          <p:cNvPicPr preferRelativeResize="0"/>
          <p:nvPr/>
        </p:nvPicPr>
        <p:blipFill rotWithShape="1">
          <a:blip r:embed="rId4">
            <a:alphaModFix/>
          </a:blip>
          <a:srcRect b="-1859" l="0" r="0" t="1860"/>
          <a:stretch/>
        </p:blipFill>
        <p:spPr>
          <a:xfrm>
            <a:off x="6889502" y="719475"/>
            <a:ext cx="2275551" cy="37045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2"/>
          <p:cNvSpPr txBox="1"/>
          <p:nvPr>
            <p:ph type="title"/>
          </p:nvPr>
        </p:nvSpPr>
        <p:spPr>
          <a:xfrm>
            <a:off x="2239203" y="505246"/>
            <a:ext cx="4665600" cy="384900"/>
          </a:xfrm>
          <a:prstGeom prst="rect">
            <a:avLst/>
          </a:prstGeom>
        </p:spPr>
        <p:txBody>
          <a:bodyPr anchorCtr="0" anchor="t" bIns="0" lIns="0" spcFirstLastPara="1" rIns="0" wrap="square" tIns="0">
            <a:spAutoFit/>
          </a:bodyPr>
          <a:lstStyle/>
          <a:p>
            <a:pPr indent="0" lvl="0" marL="0" rtl="0" algn="ctr">
              <a:spcBef>
                <a:spcPts val="0"/>
              </a:spcBef>
              <a:spcAft>
                <a:spcPts val="0"/>
              </a:spcAft>
              <a:buNone/>
            </a:pPr>
            <a:r>
              <a:rPr lang="en"/>
              <a:t>MAPS!</a:t>
            </a:r>
            <a:endParaRPr/>
          </a:p>
        </p:txBody>
      </p:sp>
      <p:sp>
        <p:nvSpPr>
          <p:cNvPr id="89" name="Google Shape;89;p12"/>
          <p:cNvSpPr txBox="1"/>
          <p:nvPr>
            <p:ph idx="1" type="body"/>
          </p:nvPr>
        </p:nvSpPr>
        <p:spPr>
          <a:xfrm>
            <a:off x="2254512" y="1701999"/>
            <a:ext cx="4635000" cy="3387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t/>
            </a:r>
            <a:endParaRPr/>
          </a:p>
        </p:txBody>
      </p:sp>
      <p:pic>
        <p:nvPicPr>
          <p:cNvPr id="90" name="Google Shape;90;p12"/>
          <p:cNvPicPr preferRelativeResize="0"/>
          <p:nvPr/>
        </p:nvPicPr>
        <p:blipFill>
          <a:blip r:embed="rId3">
            <a:alphaModFix/>
          </a:blip>
          <a:stretch>
            <a:fillRect/>
          </a:stretch>
        </p:blipFill>
        <p:spPr>
          <a:xfrm>
            <a:off x="97350" y="1371838"/>
            <a:ext cx="4599551" cy="2584302"/>
          </a:xfrm>
          <a:prstGeom prst="rect">
            <a:avLst/>
          </a:prstGeom>
          <a:noFill/>
          <a:ln>
            <a:noFill/>
          </a:ln>
        </p:spPr>
      </p:pic>
      <p:pic>
        <p:nvPicPr>
          <p:cNvPr id="91" name="Google Shape;91;p12"/>
          <p:cNvPicPr preferRelativeResize="0"/>
          <p:nvPr/>
        </p:nvPicPr>
        <p:blipFill>
          <a:blip r:embed="rId4">
            <a:alphaModFix/>
          </a:blip>
          <a:stretch>
            <a:fillRect/>
          </a:stretch>
        </p:blipFill>
        <p:spPr>
          <a:xfrm>
            <a:off x="4841450" y="1098400"/>
            <a:ext cx="4152325" cy="31120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13"/>
          <p:cNvSpPr txBox="1"/>
          <p:nvPr>
            <p:ph type="title"/>
          </p:nvPr>
        </p:nvSpPr>
        <p:spPr>
          <a:xfrm>
            <a:off x="2239203" y="505246"/>
            <a:ext cx="4665600" cy="384900"/>
          </a:xfrm>
          <a:prstGeom prst="rect">
            <a:avLst/>
          </a:prstGeom>
        </p:spPr>
        <p:txBody>
          <a:bodyPr anchorCtr="0" anchor="t" bIns="0" lIns="0" spcFirstLastPara="1" rIns="0" wrap="square" tIns="0">
            <a:spAutoFit/>
          </a:bodyPr>
          <a:lstStyle/>
          <a:p>
            <a:pPr indent="0" lvl="0" marL="0" rtl="0" algn="ctr">
              <a:spcBef>
                <a:spcPts val="0"/>
              </a:spcBef>
              <a:spcAft>
                <a:spcPts val="0"/>
              </a:spcAft>
              <a:buNone/>
            </a:pPr>
            <a:r>
              <a:rPr lang="en"/>
              <a:t>Current Outbreak</a:t>
            </a:r>
            <a:endParaRPr/>
          </a:p>
        </p:txBody>
      </p:sp>
      <p:sp>
        <p:nvSpPr>
          <p:cNvPr id="97" name="Google Shape;97;p13"/>
          <p:cNvSpPr txBox="1"/>
          <p:nvPr>
            <p:ph idx="1" type="body"/>
          </p:nvPr>
        </p:nvSpPr>
        <p:spPr>
          <a:xfrm>
            <a:off x="0" y="1205050"/>
            <a:ext cx="4085400" cy="2952900"/>
          </a:xfrm>
          <a:prstGeom prst="rect">
            <a:avLst/>
          </a:prstGeom>
        </p:spPr>
        <p:txBody>
          <a:bodyPr anchorCtr="0" anchor="t" bIns="0" lIns="0" spcFirstLastPara="1" rIns="0" wrap="square" tIns="0">
            <a:spAutoFit/>
          </a:bodyPr>
          <a:lstStyle/>
          <a:p>
            <a:pPr indent="-381000" lvl="0" marL="457200" rtl="0" algn="l">
              <a:spcBef>
                <a:spcPts val="500"/>
              </a:spcBef>
              <a:spcAft>
                <a:spcPts val="0"/>
              </a:spcAft>
              <a:buClr>
                <a:schemeClr val="dk1"/>
              </a:buClr>
              <a:buSzPts val="2400"/>
              <a:buFont typeface="Noto Sans Symbols"/>
              <a:buChar char="●"/>
            </a:pPr>
            <a:r>
              <a:rPr lang="en" sz="2400">
                <a:solidFill>
                  <a:schemeClr val="dk1"/>
                </a:solidFill>
              </a:rPr>
              <a:t>2022 </a:t>
            </a:r>
            <a:r>
              <a:rPr b="0" lang="en" sz="2400">
                <a:solidFill>
                  <a:schemeClr val="dk1"/>
                </a:solidFill>
              </a:rPr>
              <a:t>total defoliation/mortality: </a:t>
            </a:r>
            <a:r>
              <a:rPr lang="en" sz="2400">
                <a:solidFill>
                  <a:schemeClr val="dk1"/>
                </a:solidFill>
              </a:rPr>
              <a:t>488,838 acres</a:t>
            </a:r>
            <a:endParaRPr sz="2400">
              <a:solidFill>
                <a:schemeClr val="dk1"/>
              </a:solidFill>
            </a:endParaRPr>
          </a:p>
          <a:p>
            <a:pPr indent="0" lvl="0" marL="457200" rtl="0" algn="l">
              <a:spcBef>
                <a:spcPts val="400"/>
              </a:spcBef>
              <a:spcAft>
                <a:spcPts val="0"/>
              </a:spcAft>
              <a:buNone/>
            </a:pPr>
            <a:r>
              <a:t/>
            </a:r>
            <a:endParaRPr sz="2100">
              <a:solidFill>
                <a:schemeClr val="dk1"/>
              </a:solidFill>
            </a:endParaRPr>
          </a:p>
          <a:p>
            <a:pPr indent="-361950" lvl="0" marL="457200" rtl="0" algn="l">
              <a:spcBef>
                <a:spcPts val="400"/>
              </a:spcBef>
              <a:spcAft>
                <a:spcPts val="0"/>
              </a:spcAft>
              <a:buClr>
                <a:schemeClr val="dk1"/>
              </a:buClr>
              <a:buSzPts val="2100"/>
              <a:buFont typeface="Arial"/>
              <a:buChar char="●"/>
            </a:pPr>
            <a:r>
              <a:rPr lang="en" sz="2100">
                <a:solidFill>
                  <a:schemeClr val="dk1"/>
                </a:solidFill>
                <a:latin typeface="Arial"/>
                <a:ea typeface="Arial"/>
                <a:cs typeface="Arial"/>
                <a:sym typeface="Arial"/>
              </a:rPr>
              <a:t>Highest number of acres impacted since 1995</a:t>
            </a:r>
            <a:endParaRPr sz="2100">
              <a:solidFill>
                <a:schemeClr val="dk1"/>
              </a:solidFill>
              <a:latin typeface="Arial"/>
              <a:ea typeface="Arial"/>
              <a:cs typeface="Arial"/>
              <a:sym typeface="Arial"/>
            </a:endParaRPr>
          </a:p>
          <a:p>
            <a:pPr indent="0" lvl="0" marL="0" rtl="0" algn="l">
              <a:spcBef>
                <a:spcPts val="500"/>
              </a:spcBef>
              <a:spcAft>
                <a:spcPts val="0"/>
              </a:spcAft>
              <a:buNone/>
            </a:pPr>
            <a:r>
              <a:t/>
            </a:r>
            <a:endParaRPr sz="2400">
              <a:solidFill>
                <a:srgbClr val="7A0019"/>
              </a:solidFill>
            </a:endParaRPr>
          </a:p>
          <a:p>
            <a:pPr indent="0" lvl="0" marL="0" rtl="0" algn="l">
              <a:spcBef>
                <a:spcPts val="0"/>
              </a:spcBef>
              <a:spcAft>
                <a:spcPts val="0"/>
              </a:spcAft>
              <a:buNone/>
            </a:pPr>
            <a:r>
              <a:t/>
            </a:r>
            <a:endParaRPr/>
          </a:p>
        </p:txBody>
      </p:sp>
      <p:pic>
        <p:nvPicPr>
          <p:cNvPr id="98" name="Google Shape;98;p13"/>
          <p:cNvPicPr preferRelativeResize="0"/>
          <p:nvPr/>
        </p:nvPicPr>
        <p:blipFill rotWithShape="1">
          <a:blip r:embed="rId3">
            <a:alphaModFix/>
          </a:blip>
          <a:srcRect b="4988" l="8844" r="4439" t="0"/>
          <a:stretch/>
        </p:blipFill>
        <p:spPr>
          <a:xfrm>
            <a:off x="3894375" y="1007725"/>
            <a:ext cx="5249627" cy="36445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14"/>
          <p:cNvSpPr txBox="1"/>
          <p:nvPr>
            <p:ph type="title"/>
          </p:nvPr>
        </p:nvSpPr>
        <p:spPr>
          <a:xfrm>
            <a:off x="2239203" y="505246"/>
            <a:ext cx="4665600" cy="769500"/>
          </a:xfrm>
          <a:prstGeom prst="rect">
            <a:avLst/>
          </a:prstGeom>
        </p:spPr>
        <p:txBody>
          <a:bodyPr anchorCtr="0" anchor="t" bIns="0" lIns="0" spcFirstLastPara="1" rIns="0" wrap="square" tIns="0">
            <a:spAutoFit/>
          </a:bodyPr>
          <a:lstStyle/>
          <a:p>
            <a:pPr indent="0" lvl="0" marL="0" rtl="0" algn="ctr">
              <a:spcBef>
                <a:spcPts val="0"/>
              </a:spcBef>
              <a:spcAft>
                <a:spcPts val="0"/>
              </a:spcAft>
              <a:buNone/>
            </a:pPr>
            <a:r>
              <a:rPr lang="en"/>
              <a:t>Impact of Spruce Budworm on Trees </a:t>
            </a:r>
            <a:endParaRPr/>
          </a:p>
        </p:txBody>
      </p:sp>
      <p:sp>
        <p:nvSpPr>
          <p:cNvPr id="104" name="Google Shape;104;p14"/>
          <p:cNvSpPr txBox="1"/>
          <p:nvPr>
            <p:ph idx="1" type="body"/>
          </p:nvPr>
        </p:nvSpPr>
        <p:spPr>
          <a:xfrm>
            <a:off x="0" y="1274750"/>
            <a:ext cx="9144000" cy="3388800"/>
          </a:xfrm>
          <a:prstGeom prst="rect">
            <a:avLst/>
          </a:prstGeom>
        </p:spPr>
        <p:txBody>
          <a:bodyPr anchorCtr="0" anchor="t" bIns="0" lIns="0" spcFirstLastPara="1" rIns="0" wrap="square" tIns="0">
            <a:spAutoFit/>
          </a:bodyPr>
          <a:lstStyle/>
          <a:p>
            <a:pPr indent="0" lvl="0" marL="0" rtl="0" algn="l">
              <a:spcBef>
                <a:spcPts val="500"/>
              </a:spcBef>
              <a:spcAft>
                <a:spcPts val="0"/>
              </a:spcAft>
              <a:buClr>
                <a:schemeClr val="dk1"/>
              </a:buClr>
              <a:buSzPts val="1100"/>
              <a:buFont typeface="Arial"/>
              <a:buNone/>
            </a:pPr>
            <a:r>
              <a:t/>
            </a:r>
            <a:endParaRPr b="0" sz="2400">
              <a:solidFill>
                <a:schemeClr val="dk1"/>
              </a:solidFill>
            </a:endParaRPr>
          </a:p>
          <a:p>
            <a:pPr indent="-381000" lvl="0" marL="457200" rtl="0" algn="l">
              <a:spcBef>
                <a:spcPts val="500"/>
              </a:spcBef>
              <a:spcAft>
                <a:spcPts val="0"/>
              </a:spcAft>
              <a:buClr>
                <a:schemeClr val="dk1"/>
              </a:buClr>
              <a:buSzPts val="2400"/>
              <a:buFont typeface="Noto Sans Symbols"/>
              <a:buChar char="▪"/>
            </a:pPr>
            <a:r>
              <a:rPr b="0" lang="en" sz="2400">
                <a:solidFill>
                  <a:schemeClr val="dk1"/>
                </a:solidFill>
              </a:rPr>
              <a:t>Trees dedicate most energy to producing new buds each spring</a:t>
            </a:r>
            <a:endParaRPr b="0" sz="2400">
              <a:solidFill>
                <a:schemeClr val="dk1"/>
              </a:solidFill>
            </a:endParaRPr>
          </a:p>
          <a:p>
            <a:pPr indent="-381000" lvl="0" marL="457200" rtl="0" algn="l">
              <a:spcBef>
                <a:spcPts val="0"/>
              </a:spcBef>
              <a:spcAft>
                <a:spcPts val="0"/>
              </a:spcAft>
              <a:buClr>
                <a:schemeClr val="dk1"/>
              </a:buClr>
              <a:buSzPts val="2400"/>
              <a:buFont typeface="Noto Sans Symbols"/>
              <a:buChar char="▪"/>
            </a:pPr>
            <a:r>
              <a:rPr b="0" lang="en" sz="2400">
                <a:solidFill>
                  <a:schemeClr val="dk1"/>
                </a:solidFill>
              </a:rPr>
              <a:t>Larvae eat new buds → tree loses all of the energy put into growth→  tree dedicates significant energy to repair itself → tree has little energy left for other processes→ defoliation and mortality</a:t>
            </a:r>
            <a:endParaRPr b="0" sz="2400">
              <a:solidFill>
                <a:schemeClr val="dk1"/>
              </a:solidFill>
            </a:endParaRPr>
          </a:p>
          <a:p>
            <a:pPr indent="-381000" lvl="0" marL="457200" rtl="0" algn="l">
              <a:spcBef>
                <a:spcPts val="0"/>
              </a:spcBef>
              <a:spcAft>
                <a:spcPts val="0"/>
              </a:spcAft>
              <a:buClr>
                <a:schemeClr val="dk1"/>
              </a:buClr>
              <a:buSzPts val="2400"/>
              <a:buFont typeface="Noto Sans Symbols"/>
              <a:buChar char="▪"/>
            </a:pPr>
            <a:r>
              <a:rPr b="0" lang="en" sz="2400">
                <a:solidFill>
                  <a:schemeClr val="dk1"/>
                </a:solidFill>
              </a:rPr>
              <a:t>Impacts are compounded by other stressors such as drought, suppression, more frequent freeze/thaw events</a:t>
            </a:r>
            <a:endParaRPr b="0" sz="2400">
              <a:solidFill>
                <a:schemeClr val="dk1"/>
              </a:solidFill>
            </a:endParaRPr>
          </a:p>
          <a:p>
            <a:pPr indent="-381000" lvl="0" marL="457200" rtl="0" algn="l">
              <a:spcBef>
                <a:spcPts val="0"/>
              </a:spcBef>
              <a:spcAft>
                <a:spcPts val="0"/>
              </a:spcAft>
              <a:buClr>
                <a:schemeClr val="dk1"/>
              </a:buClr>
              <a:buSzPts val="2400"/>
              <a:buFont typeface="Noto Sans Symbols"/>
              <a:buChar char="▪"/>
            </a:pPr>
            <a:r>
              <a:rPr b="0" lang="en" sz="2400">
                <a:solidFill>
                  <a:schemeClr val="dk1"/>
                </a:solidFill>
              </a:rPr>
              <a:t>This results in widespread losses of balsam fir and white spruce</a:t>
            </a:r>
            <a:endParaRPr b="0" sz="2400">
              <a:solidFill>
                <a:schemeClr val="dk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15"/>
          <p:cNvSpPr txBox="1"/>
          <p:nvPr>
            <p:ph type="title"/>
          </p:nvPr>
        </p:nvSpPr>
        <p:spPr>
          <a:xfrm>
            <a:off x="2239203" y="505246"/>
            <a:ext cx="4665600" cy="769500"/>
          </a:xfrm>
          <a:prstGeom prst="rect">
            <a:avLst/>
          </a:prstGeom>
        </p:spPr>
        <p:txBody>
          <a:bodyPr anchorCtr="0" anchor="t" bIns="0" lIns="0" spcFirstLastPara="1" rIns="0" wrap="square" tIns="0">
            <a:spAutoFit/>
          </a:bodyPr>
          <a:lstStyle/>
          <a:p>
            <a:pPr indent="0" lvl="0" marL="0" rtl="0" algn="ctr">
              <a:spcBef>
                <a:spcPts val="0"/>
              </a:spcBef>
              <a:spcAft>
                <a:spcPts val="0"/>
              </a:spcAft>
              <a:buNone/>
            </a:pPr>
            <a:r>
              <a:rPr lang="en"/>
              <a:t>Impact of Spruce Budworm on Forest</a:t>
            </a:r>
            <a:endParaRPr/>
          </a:p>
        </p:txBody>
      </p:sp>
      <p:sp>
        <p:nvSpPr>
          <p:cNvPr id="110" name="Google Shape;110;p15"/>
          <p:cNvSpPr txBox="1"/>
          <p:nvPr>
            <p:ph idx="1" type="body"/>
          </p:nvPr>
        </p:nvSpPr>
        <p:spPr>
          <a:xfrm>
            <a:off x="102875" y="1543050"/>
            <a:ext cx="9041100" cy="2709000"/>
          </a:xfrm>
          <a:prstGeom prst="rect">
            <a:avLst/>
          </a:prstGeom>
        </p:spPr>
        <p:txBody>
          <a:bodyPr anchorCtr="0" anchor="t" bIns="0" lIns="0" spcFirstLastPara="1" rIns="0" wrap="square" tIns="0">
            <a:spAutoFit/>
          </a:bodyPr>
          <a:lstStyle/>
          <a:p>
            <a:pPr indent="-317500" lvl="0" marL="457200" rtl="0" algn="l">
              <a:spcBef>
                <a:spcPts val="0"/>
              </a:spcBef>
              <a:spcAft>
                <a:spcPts val="0"/>
              </a:spcAft>
              <a:buClr>
                <a:schemeClr val="dk1"/>
              </a:buClr>
              <a:buSzPts val="1400"/>
              <a:buChar char="●"/>
            </a:pPr>
            <a:r>
              <a:rPr b="0" lang="en">
                <a:solidFill>
                  <a:schemeClr val="dk1"/>
                </a:solidFill>
              </a:rPr>
              <a:t>Balsam fir trees are the most </a:t>
            </a:r>
            <a:r>
              <a:rPr b="0" lang="en">
                <a:solidFill>
                  <a:schemeClr val="dk1"/>
                </a:solidFill>
              </a:rPr>
              <a:t>volatile</a:t>
            </a:r>
            <a:r>
              <a:rPr b="0" lang="en">
                <a:solidFill>
                  <a:schemeClr val="dk1"/>
                </a:solidFill>
              </a:rPr>
              <a:t> fuel in </a:t>
            </a:r>
            <a:r>
              <a:rPr b="0" lang="en">
                <a:solidFill>
                  <a:schemeClr val="dk1"/>
                </a:solidFill>
              </a:rPr>
              <a:t>Minnesota's</a:t>
            </a:r>
            <a:r>
              <a:rPr b="0" lang="en">
                <a:solidFill>
                  <a:schemeClr val="dk1"/>
                </a:solidFill>
              </a:rPr>
              <a:t> forests even when healthy.</a:t>
            </a:r>
            <a:endParaRPr b="0">
              <a:solidFill>
                <a:schemeClr val="dk1"/>
              </a:solidFill>
            </a:endParaRPr>
          </a:p>
          <a:p>
            <a:pPr indent="-317500" lvl="0" marL="457200" rtl="0" algn="l">
              <a:spcBef>
                <a:spcPts val="0"/>
              </a:spcBef>
              <a:spcAft>
                <a:spcPts val="0"/>
              </a:spcAft>
              <a:buClr>
                <a:schemeClr val="dk1"/>
              </a:buClr>
              <a:buSzPts val="1400"/>
              <a:buChar char="●"/>
            </a:pPr>
            <a:r>
              <a:rPr b="0" lang="en">
                <a:solidFill>
                  <a:schemeClr val="dk1"/>
                </a:solidFill>
              </a:rPr>
              <a:t>Wildfire </a:t>
            </a:r>
            <a:r>
              <a:rPr b="0" lang="en">
                <a:solidFill>
                  <a:schemeClr val="dk1"/>
                </a:solidFill>
              </a:rPr>
              <a:t>suppression</a:t>
            </a:r>
            <a:r>
              <a:rPr b="0" lang="en">
                <a:solidFill>
                  <a:schemeClr val="dk1"/>
                </a:solidFill>
              </a:rPr>
              <a:t> has lead to huge a huge build up of </a:t>
            </a:r>
            <a:r>
              <a:rPr b="0" lang="en">
                <a:solidFill>
                  <a:schemeClr val="dk1"/>
                </a:solidFill>
              </a:rPr>
              <a:t>balsam</a:t>
            </a:r>
            <a:r>
              <a:rPr b="0" lang="en">
                <a:solidFill>
                  <a:schemeClr val="dk1"/>
                </a:solidFill>
              </a:rPr>
              <a:t> fir stands creating extreme fuel loads.</a:t>
            </a:r>
            <a:endParaRPr b="0">
              <a:solidFill>
                <a:schemeClr val="dk1"/>
              </a:solidFill>
            </a:endParaRPr>
          </a:p>
          <a:p>
            <a:pPr indent="-317500" lvl="0" marL="457200" rtl="0" algn="l">
              <a:spcBef>
                <a:spcPts val="0"/>
              </a:spcBef>
              <a:spcAft>
                <a:spcPts val="0"/>
              </a:spcAft>
              <a:buClr>
                <a:schemeClr val="dk1"/>
              </a:buClr>
              <a:buSzPts val="1400"/>
              <a:buChar char="●"/>
            </a:pPr>
            <a:r>
              <a:rPr b="0" lang="en">
                <a:solidFill>
                  <a:schemeClr val="dk1"/>
                </a:solidFill>
              </a:rPr>
              <a:t>With the </a:t>
            </a:r>
            <a:r>
              <a:rPr b="0" lang="en">
                <a:solidFill>
                  <a:schemeClr val="dk1"/>
                </a:solidFill>
              </a:rPr>
              <a:t>wide scale</a:t>
            </a:r>
            <a:r>
              <a:rPr b="0" lang="en">
                <a:solidFill>
                  <a:schemeClr val="dk1"/>
                </a:solidFill>
              </a:rPr>
              <a:t> mortality associated with spruce budworm these issues multiply creating even greater risk for extreme wildfire activity.</a:t>
            </a:r>
            <a:endParaRPr b="0">
              <a:solidFill>
                <a:schemeClr val="dk1"/>
              </a:solidFill>
            </a:endParaRPr>
          </a:p>
          <a:p>
            <a:pPr indent="-317500" lvl="0" marL="457200" rtl="0" algn="l">
              <a:spcBef>
                <a:spcPts val="0"/>
              </a:spcBef>
              <a:spcAft>
                <a:spcPts val="0"/>
              </a:spcAft>
              <a:buClr>
                <a:schemeClr val="dk1"/>
              </a:buClr>
              <a:buSzPts val="1400"/>
              <a:buChar char="●"/>
            </a:pPr>
            <a:r>
              <a:rPr b="0" lang="en">
                <a:solidFill>
                  <a:schemeClr val="dk1"/>
                </a:solidFill>
              </a:rPr>
              <a:t>Overall lack of diversity and </a:t>
            </a:r>
            <a:r>
              <a:rPr b="0" lang="en">
                <a:solidFill>
                  <a:schemeClr val="dk1"/>
                </a:solidFill>
              </a:rPr>
              <a:t>resilience</a:t>
            </a:r>
            <a:endParaRPr b="0">
              <a:solidFill>
                <a:schemeClr val="dk1"/>
              </a:solidFill>
            </a:endParaRPr>
          </a:p>
          <a:p>
            <a:pPr indent="0" lvl="0" marL="0" rtl="0" algn="l">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585858"/>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