
<file path=[Content_Types].xml><?xml version="1.0" encoding="utf-8"?>
<Types xmlns="http://schemas.openxmlformats.org/package/2006/content-types">
  <Default Extension="bin" ContentType="image/unknown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embeddings/oleObject1.bin" ContentType="application/vnd.openxmlformats-officedocument.oleObject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71" r:id="rId3"/>
    <p:sldId id="273" r:id="rId4"/>
    <p:sldId id="274" r:id="rId5"/>
    <p:sldId id="289" r:id="rId6"/>
    <p:sldId id="275" r:id="rId7"/>
    <p:sldId id="281" r:id="rId8"/>
    <p:sldId id="276" r:id="rId9"/>
    <p:sldId id="278" r:id="rId10"/>
    <p:sldId id="265" r:id="rId11"/>
    <p:sldId id="256" r:id="rId12"/>
    <p:sldId id="257" r:id="rId13"/>
    <p:sldId id="266" r:id="rId14"/>
    <p:sldId id="258" r:id="rId15"/>
    <p:sldId id="298" r:id="rId16"/>
    <p:sldId id="299" r:id="rId17"/>
    <p:sldId id="300" r:id="rId18"/>
    <p:sldId id="301" r:id="rId19"/>
    <p:sldId id="263" r:id="rId20"/>
    <p:sldId id="303" r:id="rId21"/>
    <p:sldId id="302" r:id="rId22"/>
    <p:sldId id="304" r:id="rId23"/>
    <p:sldId id="297" r:id="rId24"/>
    <p:sldId id="264" r:id="rId25"/>
    <p:sldId id="377" r:id="rId26"/>
    <p:sldId id="339" r:id="rId27"/>
    <p:sldId id="354" r:id="rId28"/>
    <p:sldId id="378" r:id="rId29"/>
    <p:sldId id="340" r:id="rId30"/>
    <p:sldId id="379" r:id="rId31"/>
    <p:sldId id="381" r:id="rId32"/>
    <p:sldId id="376" r:id="rId33"/>
    <p:sldId id="380" r:id="rId34"/>
    <p:sldId id="384" r:id="rId35"/>
    <p:sldId id="288" r:id="rId36"/>
    <p:sldId id="259" r:id="rId37"/>
    <p:sldId id="260" r:id="rId38"/>
    <p:sldId id="269" r:id="rId39"/>
    <p:sldId id="261" r:id="rId40"/>
    <p:sldId id="285" r:id="rId41"/>
    <p:sldId id="282" r:id="rId42"/>
    <p:sldId id="262" r:id="rId43"/>
    <p:sldId id="286" r:id="rId44"/>
    <p:sldId id="287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D89622-BBF0-E958-B91F-B662A7C329D8}" v="128" dt="2025-08-29T20:11:08.492"/>
    <p1510:client id="{60BF4B4F-DA88-9256-2F7D-C2D01E27EB4E}" v="7" dt="2025-08-30T14:19:37.818"/>
    <p1510:client id="{710C2103-44B5-A4E2-E71A-84DE5C278C5C}" v="8" dt="2025-08-28T20:20:53.627"/>
    <p1510:client id="{72144485-5AAC-565C-8741-35169C9E3B05}" v="4" dt="2025-08-28T20:16:21.496"/>
    <p1510:client id="{87BF2AC9-88BD-B9BF-86EA-BA8FC4CE0E0B}" v="42" dt="2025-08-28T23:38:28.875"/>
    <p1510:client id="{C0CA102A-FBCE-2BE0-9BAB-8840956BCF4B}" v="196" dt="2025-08-28T21:41:58.870"/>
    <p1510:client id="{F946CB54-9482-6821-47AD-CD988186890E}" v="737" dt="2025-08-30T01:50:01.8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50" Type="http://schemas.microsoft.com/office/2015/10/relationships/revisionInfo" Target="revisionInfo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https://d.docs.live.net/476939c7b710b4ff/CLPOA/2025%20Fall%20Meeting/2025%20lake%20sample%2010%20yr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aseline="0"/>
              <a:t>Clorophyll-a 14</a:t>
            </a:r>
            <a:r>
              <a:rPr lang="en-US"/>
              <a:t> Year Trend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Sheet1!$CH$12:$CU$12</c:f>
              <c:numCache>
                <c:formatCode>General</c:formatCode>
                <c:ptCount val="14"/>
                <c:pt idx="0">
                  <c:v>6.8</c:v>
                </c:pt>
                <c:pt idx="1">
                  <c:v>6.3</c:v>
                </c:pt>
                <c:pt idx="2">
                  <c:v>6.1</c:v>
                </c:pt>
                <c:pt idx="3">
                  <c:v>5.5</c:v>
                </c:pt>
                <c:pt idx="4">
                  <c:v>6.3</c:v>
                </c:pt>
                <c:pt idx="5">
                  <c:v>5.2</c:v>
                </c:pt>
                <c:pt idx="6">
                  <c:v>5</c:v>
                </c:pt>
                <c:pt idx="7">
                  <c:v>3.9</c:v>
                </c:pt>
                <c:pt idx="8">
                  <c:v>6.3</c:v>
                </c:pt>
                <c:pt idx="9">
                  <c:v>4.2</c:v>
                </c:pt>
                <c:pt idx="10">
                  <c:v>7.1</c:v>
                </c:pt>
                <c:pt idx="11">
                  <c:v>6.5</c:v>
                </c:pt>
                <c:pt idx="12">
                  <c:v>6.8</c:v>
                </c:pt>
                <c:pt idx="13">
                  <c:v>2.9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8EA-430C-B9A3-103CE5E3FB5D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532217279"/>
        <c:axId val="1532217695"/>
      </c:lineChart>
      <c:catAx>
        <c:axId val="1532217279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32217695"/>
        <c:crosses val="autoZero"/>
        <c:auto val="1"/>
        <c:lblAlgn val="ctr"/>
        <c:lblOffset val="100"/>
        <c:noMultiLvlLbl val="0"/>
      </c:catAx>
      <c:valAx>
        <c:axId val="153221769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3221727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842739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9/1/2025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9/1/2025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5" r:id="rId2"/>
    <p:sldLayoutId id="2147483674" r:id="rId3"/>
    <p:sldLayoutId id="2147483673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6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e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aribou.mnlakesandrivers.org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38D2612-F34D-276A-74DC-604E59C48A4D}"/>
              </a:ext>
            </a:extLst>
          </p:cNvPr>
          <p:cNvSpPr txBox="1"/>
          <p:nvPr/>
        </p:nvSpPr>
        <p:spPr>
          <a:xfrm>
            <a:off x="985456" y="502593"/>
            <a:ext cx="10189578" cy="609397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>
                <a:latin typeface="Bookman Old Style"/>
              </a:rPr>
              <a:t>Caribou Lake Property Owners’ Association Annual Meeting</a:t>
            </a:r>
          </a:p>
          <a:p>
            <a:pPr algn="ctr"/>
            <a:r>
              <a:rPr lang="en-US" sz="1200">
                <a:latin typeface="Bookman Old Style"/>
              </a:rPr>
              <a:t>August 30, 2025,</a:t>
            </a:r>
            <a:r>
              <a:rPr lang="en-US" sz="1100">
                <a:latin typeface="Bookman Old Style"/>
              </a:rPr>
              <a:t> </a:t>
            </a:r>
            <a:r>
              <a:rPr lang="en-US" sz="1200">
                <a:latin typeface="Bookman Old Style"/>
              </a:rPr>
              <a:t>10:00- noon</a:t>
            </a:r>
          </a:p>
          <a:p>
            <a:pPr algn="ctr"/>
            <a:r>
              <a:rPr lang="en-US" sz="1200">
                <a:latin typeface="Bookman Old Style"/>
              </a:rPr>
              <a:t>Lutsen Town Hall</a:t>
            </a:r>
          </a:p>
          <a:p>
            <a:pPr algn="ctr"/>
            <a:endParaRPr lang="en-US" sz="1200">
              <a:latin typeface="Bookman Old Style"/>
            </a:endParaRPr>
          </a:p>
          <a:p>
            <a:pPr algn="ctr"/>
            <a:r>
              <a:rPr lang="en-US" sz="1200">
                <a:latin typeface="Bookman Old Style"/>
              </a:rPr>
              <a:t>***World’s Best Donuts and Coffee***</a:t>
            </a:r>
          </a:p>
          <a:p>
            <a:pPr algn="ctr"/>
            <a:endParaRPr lang="en-US" sz="1200">
              <a:latin typeface="Bookman Old Style"/>
            </a:endParaRPr>
          </a:p>
          <a:p>
            <a:pPr algn="ctr"/>
            <a:r>
              <a:rPr lang="en-US" sz="1200">
                <a:latin typeface="Bookman Old Style"/>
              </a:rPr>
              <a:t>AGENDA</a:t>
            </a:r>
          </a:p>
          <a:p>
            <a:pPr algn="ctr"/>
            <a:endParaRPr lang="en-US" sz="1200">
              <a:latin typeface="Bookman Old Style"/>
            </a:endParaRPr>
          </a:p>
          <a:p>
            <a:pPr algn="ctr"/>
            <a:r>
              <a:rPr lang="en-US" sz="1200">
                <a:latin typeface="Bookman Old Style"/>
              </a:rPr>
              <a:t>Introduction of Board Members</a:t>
            </a:r>
          </a:p>
          <a:p>
            <a:endParaRPr lang="en-US" sz="1200">
              <a:latin typeface="Bookman Old Style"/>
            </a:endParaRPr>
          </a:p>
          <a:p>
            <a:pPr marL="285750" indent="-285750">
              <a:buFont typeface="Arial,Sans-Serif"/>
              <a:buChar char="•"/>
            </a:pPr>
            <a:r>
              <a:rPr lang="en-US" sz="1200">
                <a:latin typeface="Bookman Old Style"/>
              </a:rPr>
              <a:t>Comments from Commissioner Storlie (10:00 – 10:10)</a:t>
            </a:r>
          </a:p>
          <a:p>
            <a:pPr marL="285750" indent="-285750">
              <a:buFont typeface="Arial"/>
              <a:buChar char="•"/>
            </a:pPr>
            <a:endParaRPr lang="en-US" sz="1200">
              <a:latin typeface="Bookman Old Style"/>
            </a:endParaRPr>
          </a:p>
          <a:p>
            <a:pPr marL="285750" indent="-285750">
              <a:buFont typeface="Arial"/>
              <a:buChar char="•"/>
            </a:pPr>
            <a:r>
              <a:rPr lang="en-US" sz="1200">
                <a:latin typeface="Bookman Old Style"/>
              </a:rPr>
              <a:t>Guest Speaker, Steve </a:t>
            </a:r>
            <a:r>
              <a:rPr lang="en-US" sz="1200" err="1">
                <a:latin typeface="Bookman Old Style"/>
              </a:rPr>
              <a:t>VanKekerix</a:t>
            </a:r>
            <a:r>
              <a:rPr lang="en-US" sz="1200">
                <a:latin typeface="Bookman Old Style"/>
              </a:rPr>
              <a:t>, Cook County Firewise (10:10 – 10:40)</a:t>
            </a:r>
            <a:r>
              <a:rPr lang="en-US" sz="1200">
                <a:ea typeface="Calibri"/>
                <a:cs typeface="Calibri"/>
              </a:rPr>
              <a:t> </a:t>
            </a:r>
            <a:endParaRPr lang="en-US" sz="1200">
              <a:latin typeface="Bookman Old Style"/>
            </a:endParaRPr>
          </a:p>
          <a:p>
            <a:endParaRPr lang="en-US" sz="1200">
              <a:latin typeface="Bookman Old Style"/>
            </a:endParaRPr>
          </a:p>
          <a:p>
            <a:pPr marL="285750" indent="-285750">
              <a:buFont typeface="Arial"/>
              <a:buChar char="•"/>
            </a:pPr>
            <a:r>
              <a:rPr lang="en-US" sz="1200">
                <a:latin typeface="Bookman Old Style"/>
              </a:rPr>
              <a:t>Approve Minutes of 2024 Annual Meeting (10:40 – 10:45)</a:t>
            </a:r>
            <a:endParaRPr lang="en-US"/>
          </a:p>
          <a:p>
            <a:pPr lvl="1"/>
            <a:endParaRPr lang="en-US" sz="1200">
              <a:latin typeface="Bookman Old Style"/>
            </a:endParaRPr>
          </a:p>
          <a:p>
            <a:pPr marL="285750" indent="-285750">
              <a:buFont typeface="Arial"/>
              <a:buChar char="•"/>
            </a:pPr>
            <a:r>
              <a:rPr lang="en-US" sz="1200">
                <a:latin typeface="Bookman Old Style"/>
              </a:rPr>
              <a:t>Nomination and Election of Board Members (10:45 – 10:50), nominees: Charlie Austin</a:t>
            </a:r>
            <a:r>
              <a:rPr lang="en-US" sz="1200">
                <a:latin typeface="Bookman Old Style"/>
                <a:ea typeface="Calibri"/>
                <a:cs typeface="Calibri"/>
              </a:rPr>
              <a:t>, Fred Morris, Jeanne Anderson, Julie Bittinger (withdrawn), Larry Mullen, Mike Nicklow, Sharon Hexum-Platzer (7 of 11 board members)</a:t>
            </a:r>
            <a:r>
              <a:rPr lang="en-US" sz="1200">
                <a:ea typeface="Calibri"/>
                <a:cs typeface="Calibri"/>
              </a:rPr>
              <a:t> </a:t>
            </a:r>
            <a:endParaRPr lang="en-US" sz="1200">
              <a:latin typeface="Bookman Old Style"/>
            </a:endParaRPr>
          </a:p>
          <a:p>
            <a:pPr lvl="1"/>
            <a:endParaRPr lang="en-US" sz="1200">
              <a:latin typeface="Bookman Old Style"/>
            </a:endParaRPr>
          </a:p>
          <a:p>
            <a:pPr marL="285750" indent="-285750">
              <a:buFont typeface="Arial"/>
              <a:buChar char="•"/>
            </a:pPr>
            <a:r>
              <a:rPr lang="en-US" sz="1200">
                <a:latin typeface="Bookman Old Style"/>
              </a:rPr>
              <a:t>Treasurer’s report – Charlie Austin (10:50 – 11:00)</a:t>
            </a:r>
          </a:p>
          <a:p>
            <a:pPr marL="1200150" lvl="2" indent="-285750">
              <a:buFont typeface="Arial"/>
              <a:buChar char="•"/>
            </a:pPr>
            <a:r>
              <a:rPr lang="en-US" sz="1200">
                <a:latin typeface="Bookman Old Style"/>
              </a:rPr>
              <a:t>link for paying dues online: https:/</a:t>
            </a:r>
            <a:r>
              <a:rPr lang="en-US" sz="1200">
                <a:ea typeface="Calibri"/>
                <a:cs typeface="Calibri"/>
              </a:rPr>
              <a:t> </a:t>
            </a:r>
            <a:r>
              <a:rPr lang="en-US" sz="1200">
                <a:latin typeface="Bookman Old Style"/>
              </a:rPr>
              <a:t>caribou.mnlakesandrivers.org/membership/</a:t>
            </a:r>
          </a:p>
          <a:p>
            <a:pPr lvl="2"/>
            <a:endParaRPr lang="en-US" sz="1200">
              <a:latin typeface="Bookman Old Style"/>
            </a:endParaRPr>
          </a:p>
          <a:p>
            <a:pPr marL="285750" indent="-285750">
              <a:buFont typeface="Arial"/>
              <a:buChar char="•"/>
            </a:pPr>
            <a:r>
              <a:rPr lang="en-US" sz="1200" err="1">
                <a:latin typeface="Bookman Old Style"/>
              </a:rPr>
              <a:t>CCCoLA</a:t>
            </a:r>
            <a:r>
              <a:rPr lang="en-US" sz="1200">
                <a:latin typeface="Bookman Old Style"/>
              </a:rPr>
              <a:t> report - Irene Mullen (11:00-11:10)</a:t>
            </a:r>
          </a:p>
          <a:p>
            <a:endParaRPr lang="en-US" sz="1200">
              <a:latin typeface="Bookman Old Style"/>
            </a:endParaRPr>
          </a:p>
          <a:p>
            <a:pPr marL="285750" indent="-285750">
              <a:buFont typeface="Arial"/>
              <a:buChar char="•"/>
            </a:pPr>
            <a:r>
              <a:rPr lang="en-US" sz="1200">
                <a:latin typeface="Bookman Old Style"/>
              </a:rPr>
              <a:t>Water Quality Report, Larry Mullen (11:10 – 11:25)</a:t>
            </a:r>
          </a:p>
          <a:p>
            <a:pPr marL="285750" indent="-285750">
              <a:buFont typeface="Arial"/>
              <a:buChar char="•"/>
            </a:pPr>
            <a:r>
              <a:rPr lang="en-US" sz="1200">
                <a:latin typeface="Bookman Old Style"/>
              </a:rPr>
              <a:t>Rusty crawfish update – Tom Rider (11:25 to 11:45)</a:t>
            </a:r>
          </a:p>
          <a:p>
            <a:pPr marL="1200150" lvl="2" indent="-285750">
              <a:buFont typeface="Arial"/>
              <a:buChar char="•"/>
            </a:pPr>
            <a:r>
              <a:rPr lang="en-US" sz="1200">
                <a:latin typeface="Bookman Old Style"/>
              </a:rPr>
              <a:t>what was done this summer, </a:t>
            </a:r>
          </a:p>
          <a:p>
            <a:pPr marL="1200150" lvl="2" indent="-285750">
              <a:buFont typeface="Arial"/>
              <a:buChar char="•"/>
            </a:pPr>
            <a:r>
              <a:rPr lang="en-US" sz="1200">
                <a:latin typeface="Bookman Old Style"/>
              </a:rPr>
              <a:t>Plan for future years</a:t>
            </a:r>
          </a:p>
          <a:p>
            <a:pPr marL="285750" indent="-285750">
              <a:buFont typeface="Arial"/>
              <a:buChar char="•"/>
            </a:pPr>
            <a:r>
              <a:rPr lang="en-US" sz="1200">
                <a:latin typeface="Bookman Old Style"/>
              </a:rPr>
              <a:t>Name Change? (11:45 – 11:50)</a:t>
            </a:r>
          </a:p>
          <a:p>
            <a:pPr marL="285750" indent="-285750">
              <a:buFont typeface="Arial"/>
              <a:buChar char="•"/>
            </a:pPr>
            <a:r>
              <a:rPr lang="en-US" sz="1200">
                <a:latin typeface="Bookman Old Style"/>
              </a:rPr>
              <a:t>Questions, comments from the floor 11:50</a:t>
            </a:r>
            <a:endParaRPr lang="en-US" sz="1200">
              <a:latin typeface="Calibri"/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1200">
                <a:latin typeface="Bookman Old Style"/>
              </a:rPr>
              <a:t>Adjourn</a:t>
            </a:r>
          </a:p>
          <a:p>
            <a:pPr algn="l"/>
            <a:endParaRPr lang="en-US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70282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D8ECF-2C64-8076-8876-C6E2EE4A5A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Cook County Coalition of Lake Associations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9FB5F5-6551-062E-CE19-882BE1273E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3615" y="3822375"/>
            <a:ext cx="11870673" cy="212397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/>
              <a:t>21 board members made of Lake Associations, Road Associations and individuals</a:t>
            </a:r>
            <a:endParaRPr lang="en-US" sz="2800">
              <a:ea typeface="Calibri"/>
              <a:cs typeface="Calibri"/>
            </a:endParaRPr>
          </a:p>
          <a:p>
            <a:endParaRPr lang="en-US" sz="2800" b="1" i="1">
              <a:ea typeface="Calibri"/>
              <a:cs typeface="Calibri"/>
            </a:endParaRPr>
          </a:p>
          <a:p>
            <a:r>
              <a:rPr lang="en-US" sz="2800" b="1" i="1"/>
              <a:t>Protect Preserve Participate </a:t>
            </a:r>
            <a:r>
              <a:rPr lang="en-US" sz="2800" i="1"/>
              <a:t>- Lakes of Cook County</a:t>
            </a:r>
            <a:endParaRPr lang="en-US" sz="2800" i="1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066745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54EEA-594F-F888-2005-C5FD1E95C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err="1"/>
              <a:t>CCCoLA</a:t>
            </a:r>
            <a:r>
              <a:rPr lang="en-US"/>
              <a:t> Meetings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AF884C-51FF-BDB5-0A6D-55EA0F618A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/>
              <a:t>Second Thursday of each month</a:t>
            </a:r>
            <a:endParaRPr lang="en-US" sz="3200">
              <a:ea typeface="Calibri"/>
              <a:cs typeface="Calibri"/>
            </a:endParaRPr>
          </a:p>
          <a:p>
            <a:r>
              <a:rPr lang="en-US" sz="3200"/>
              <a:t>4 in person meetings in person</a:t>
            </a:r>
            <a:endParaRPr lang="en-US" sz="3200">
              <a:ea typeface="Calibri"/>
              <a:cs typeface="Calibri"/>
            </a:endParaRPr>
          </a:p>
          <a:p>
            <a:r>
              <a:rPr lang="en-US" sz="3200"/>
              <a:t>Zoom during the rest of year</a:t>
            </a:r>
            <a:endParaRPr lang="en-US" sz="3200">
              <a:ea typeface="Calibri"/>
              <a:cs typeface="Calibri"/>
            </a:endParaRPr>
          </a:p>
          <a:p>
            <a:r>
              <a:rPr lang="en-US" sz="3200"/>
              <a:t>Updates from AIS and SW – as needed</a:t>
            </a:r>
            <a:endParaRPr lang="en-US" sz="3200">
              <a:ea typeface="Calibri"/>
              <a:cs typeface="Calibri"/>
            </a:endParaRPr>
          </a:p>
          <a:p>
            <a:r>
              <a:rPr lang="en-US" sz="3200"/>
              <a:t>County Updates from Ann Sullivan</a:t>
            </a:r>
            <a:endParaRPr lang="en-US" sz="3200">
              <a:ea typeface="Calibri"/>
              <a:cs typeface="Calibri"/>
            </a:endParaRPr>
          </a:p>
          <a:p>
            <a:r>
              <a:rPr lang="en-US" sz="3200"/>
              <a:t>Updates and presentations</a:t>
            </a:r>
            <a:endParaRPr lang="en-US" sz="3200">
              <a:ea typeface="Calibri"/>
              <a:cs typeface="Calibri"/>
            </a:endParaRPr>
          </a:p>
          <a:p>
            <a:r>
              <a:rPr lang="en-US" sz="3200"/>
              <a:t>Anyone can attend meetings - coffee and snack provided</a:t>
            </a:r>
            <a:endParaRPr lang="en-US" sz="3200">
              <a:ea typeface="Calibri"/>
              <a:cs typeface="Calibri"/>
            </a:endParaRPr>
          </a:p>
          <a:p>
            <a:endParaRPr lang="en-US" sz="32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039475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2CCBD-D564-EF93-18D0-16176AA39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Upcoming Meetings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3F916E-1E84-CAC3-A62D-63ABA911AE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NEXT MEETING  - Thursday 9/11, 10:00-noon Cook </a:t>
            </a:r>
            <a:r>
              <a:rPr lang="en-US" err="1"/>
              <a:t>Cty</a:t>
            </a:r>
            <a:r>
              <a:rPr lang="en-US"/>
              <a:t> Community Center</a:t>
            </a:r>
          </a:p>
          <a:p>
            <a:r>
              <a:rPr lang="en-US"/>
              <a:t>DNR AIS Coordinator Doug Jenson and Mike Nicklow – Let’s Plant Trees! </a:t>
            </a:r>
          </a:p>
          <a:p>
            <a:r>
              <a:rPr lang="en-US"/>
              <a:t>October/November Zoom meetings topic – sulfide mining</a:t>
            </a:r>
          </a:p>
          <a:p>
            <a:pPr lvl="1"/>
            <a:r>
              <a:rPr lang="en-US"/>
              <a:t>Friends of the Boundary Waters</a:t>
            </a:r>
          </a:p>
          <a:p>
            <a:pPr lvl="1"/>
            <a:r>
              <a:rPr lang="en-US"/>
              <a:t>Water Legacy</a:t>
            </a:r>
          </a:p>
          <a:p>
            <a:pPr lvl="1"/>
            <a:r>
              <a:rPr lang="en-US"/>
              <a:t>MN Center for Environmental Advocacy</a:t>
            </a:r>
          </a:p>
          <a:p>
            <a:pPr lvl="1"/>
            <a:r>
              <a:rPr lang="en-US"/>
              <a:t>Save the Boundary Waters</a:t>
            </a:r>
          </a:p>
        </p:txBody>
      </p:sp>
    </p:spTree>
    <p:extLst>
      <p:ext uri="{BB962C8B-B14F-4D97-AF65-F5344CB8AC3E}">
        <p14:creationId xmlns:p14="http://schemas.microsoft.com/office/powerpoint/2010/main" val="18206800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A7429-D2AE-A057-A547-C2809504F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Community Outreach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FA4150-14FA-1E23-311D-C65C52FB96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lvl="0"/>
            <a:endParaRPr lang="en-US"/>
          </a:p>
          <a:p>
            <a:r>
              <a:rPr lang="en-US" sz="3200"/>
              <a:t>Fisherman’s Picnic</a:t>
            </a:r>
            <a:r>
              <a:rPr lang="en-US"/>
              <a:t> – </a:t>
            </a:r>
            <a:r>
              <a:rPr lang="en-US" err="1"/>
              <a:t>along side</a:t>
            </a:r>
            <a:r>
              <a:rPr lang="en-US"/>
              <a:t> with Cook </a:t>
            </a:r>
            <a:r>
              <a:rPr lang="en-US" err="1"/>
              <a:t>Cty</a:t>
            </a:r>
            <a:r>
              <a:rPr lang="en-US"/>
              <a:t> AIS and SW</a:t>
            </a:r>
            <a:endParaRPr lang="en-US">
              <a:ea typeface="Calibri"/>
              <a:cs typeface="Calibri"/>
            </a:endParaRPr>
          </a:p>
          <a:p>
            <a:pPr lvl="0"/>
            <a:r>
              <a:rPr lang="en-US" sz="3200"/>
              <a:t>Canoe Races</a:t>
            </a:r>
            <a:endParaRPr lang="en-US" sz="3200">
              <a:ea typeface="Calibri"/>
              <a:cs typeface="Calibri"/>
            </a:endParaRPr>
          </a:p>
          <a:p>
            <a:pPr lvl="0"/>
            <a:r>
              <a:rPr lang="en-US" sz="3200"/>
              <a:t>Take a Kid Fishing</a:t>
            </a:r>
            <a:endParaRPr lang="en-US" sz="3200">
              <a:ea typeface="Calibri"/>
              <a:cs typeface="Calibri"/>
            </a:endParaRPr>
          </a:p>
          <a:p>
            <a:pPr lvl="0"/>
            <a:r>
              <a:rPr lang="en-US" sz="3200"/>
              <a:t>WTIP and Cook County News Herald</a:t>
            </a:r>
            <a:endParaRPr lang="en-US" sz="3200">
              <a:ea typeface="Calibri"/>
              <a:cs typeface="Calibri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7208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16B1A-FEBA-7FE0-2968-727A96571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/>
              <a:t>Surface water usage is big concern for members</a:t>
            </a:r>
            <a:br>
              <a:rPr lang="en-US"/>
            </a:b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375F57-6AF3-639E-4832-942DE54D30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lvl="0"/>
            <a:r>
              <a:rPr lang="en-US" sz="3200"/>
              <a:t>Health of the lake</a:t>
            </a:r>
            <a:endParaRPr lang="en-US" sz="3200">
              <a:ea typeface="Calibri"/>
              <a:cs typeface="Calibri"/>
            </a:endParaRPr>
          </a:p>
          <a:p>
            <a:pPr lvl="0"/>
            <a:r>
              <a:rPr lang="en-US" sz="3200"/>
              <a:t>Water is used for their cabin</a:t>
            </a:r>
            <a:endParaRPr lang="en-US" sz="3200">
              <a:ea typeface="Calibri"/>
              <a:cs typeface="Calibri"/>
            </a:endParaRPr>
          </a:p>
          <a:p>
            <a:pPr lvl="0"/>
            <a:r>
              <a:rPr lang="en-US" sz="3200"/>
              <a:t>Erosion</a:t>
            </a:r>
            <a:endParaRPr lang="en-US" sz="3200">
              <a:ea typeface="Calibri"/>
              <a:cs typeface="Calibri"/>
            </a:endParaRPr>
          </a:p>
          <a:p>
            <a:pPr lvl="0"/>
            <a:r>
              <a:rPr lang="en-US" sz="3200"/>
              <a:t>Wildlife</a:t>
            </a:r>
            <a:endParaRPr lang="en-US" sz="3200">
              <a:ea typeface="Calibri"/>
              <a:cs typeface="Calibri"/>
            </a:endParaRPr>
          </a:p>
          <a:p>
            <a:pPr lvl="0"/>
            <a:r>
              <a:rPr lang="en-US" sz="3200"/>
              <a:t>GET the LEAD OUT</a:t>
            </a:r>
            <a:endParaRPr lang="en-US" sz="3200">
              <a:ea typeface="Calibri"/>
              <a:cs typeface="Calibri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1067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C6816-8BEC-0A69-6663-6BBC1D3DF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813" y="272658"/>
            <a:ext cx="10515600" cy="1325563"/>
          </a:xfrm>
        </p:spPr>
        <p:txBody>
          <a:bodyPr/>
          <a:lstStyle/>
          <a:p>
            <a:pPr algn="ctr"/>
            <a:r>
              <a:rPr lang="en-US"/>
              <a:t>Cook County AIS</a:t>
            </a:r>
            <a:br>
              <a:rPr lang="en-US"/>
            </a:b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6540D0-910E-3D33-D172-8078BDC73A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lvl="0"/>
            <a:r>
              <a:rPr lang="en-US" sz="3200"/>
              <a:t>Boat Inspections </a:t>
            </a:r>
            <a:endParaRPr lang="en-US" sz="3200">
              <a:ea typeface="Calibri"/>
              <a:cs typeface="Calibri"/>
            </a:endParaRPr>
          </a:p>
          <a:p>
            <a:pPr lvl="0"/>
            <a:endParaRPr lang="en-US" sz="3200">
              <a:ea typeface="Calibri"/>
              <a:cs typeface="Calibri"/>
            </a:endParaRPr>
          </a:p>
          <a:p>
            <a:pPr lvl="0"/>
            <a:r>
              <a:rPr lang="en-US" sz="3200"/>
              <a:t> Check Point   4 Hours  in June, 10 boats, 4 had plugs in, from out of state</a:t>
            </a:r>
            <a:endParaRPr lang="en-US" sz="3200">
              <a:ea typeface="Calibri"/>
              <a:cs typeface="Calibri"/>
            </a:endParaRPr>
          </a:p>
          <a:p>
            <a:pPr lvl="0"/>
            <a:endParaRPr lang="en-US" sz="3200">
              <a:ea typeface="Calibri"/>
              <a:cs typeface="Calibri"/>
            </a:endParaRPr>
          </a:p>
          <a:p>
            <a:pPr lvl="0"/>
            <a:r>
              <a:rPr lang="en-US" sz="3200"/>
              <a:t>Caribou Data  Boat Inspection Date – 2024</a:t>
            </a:r>
            <a:endParaRPr lang="en-US" sz="3200">
              <a:ea typeface="Calibri"/>
              <a:cs typeface="Calibri"/>
            </a:endParaRPr>
          </a:p>
          <a:p>
            <a:pPr lvl="0"/>
            <a:endParaRPr lang="en-US" sz="3200">
              <a:ea typeface="Calibri"/>
              <a:cs typeface="Calibri"/>
            </a:endParaRPr>
          </a:p>
          <a:p>
            <a:pPr lvl="0"/>
            <a:r>
              <a:rPr lang="en-US" sz="3200"/>
              <a:t>Survey for Spiney Water Fleas and Calcium testing</a:t>
            </a:r>
            <a:endParaRPr lang="en-US" sz="3200">
              <a:ea typeface="Calibri"/>
              <a:cs typeface="Calibri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6937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28276-7E12-F3F9-1561-7B490DCEC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Cook County Soil and Water</a:t>
            </a:r>
            <a:br>
              <a:rPr lang="en-US"/>
            </a:b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03BF9E-3E9D-AA7C-D918-CF407E2CE5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lvl="0"/>
            <a:endParaRPr lang="en-US"/>
          </a:p>
          <a:p>
            <a:pPr lvl="0"/>
            <a:r>
              <a:rPr lang="en-US" sz="3200"/>
              <a:t>Algae and Cyanobacteria Presentation</a:t>
            </a:r>
            <a:endParaRPr lang="en-US" sz="3200">
              <a:ea typeface="Calibri"/>
              <a:cs typeface="Calibri"/>
            </a:endParaRPr>
          </a:p>
          <a:p>
            <a:pPr lvl="0"/>
            <a:endParaRPr lang="en-US" sz="3200">
              <a:ea typeface="Calibri"/>
              <a:cs typeface="Calibri"/>
            </a:endParaRPr>
          </a:p>
          <a:p>
            <a:pPr lvl="0"/>
            <a:r>
              <a:rPr lang="en-US" sz="3200"/>
              <a:t>Shoreland workshop </a:t>
            </a:r>
            <a:endParaRPr lang="en-US" sz="3200">
              <a:ea typeface="Calibri"/>
              <a:cs typeface="Calibri"/>
            </a:endParaRPr>
          </a:p>
          <a:p>
            <a:pPr lvl="0"/>
            <a:endParaRPr lang="en-US" sz="3200">
              <a:ea typeface="Calibri"/>
              <a:cs typeface="Calibri"/>
            </a:endParaRPr>
          </a:p>
          <a:p>
            <a:pPr lvl="0"/>
            <a:r>
              <a:rPr lang="en-US" sz="3200"/>
              <a:t>pH monitoring equipment</a:t>
            </a:r>
            <a:endParaRPr lang="en-US" sz="3200">
              <a:ea typeface="Calibri"/>
              <a:cs typeface="Calibri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2616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92F60-C16F-C8AE-FBB0-2CED91649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Shoreland Stewards – That’s all of us!</a:t>
            </a:r>
            <a:br>
              <a:rPr lang="en-US"/>
            </a:b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0E70AF-3516-A20F-CB78-0CFBDC05A5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z="3200"/>
              <a:t>Cook County has over 90% of its pre European settlement wetlands</a:t>
            </a:r>
            <a:endParaRPr lang="en-US" sz="3200">
              <a:ea typeface="Calibri"/>
              <a:cs typeface="Calibri"/>
            </a:endParaRPr>
          </a:p>
          <a:p>
            <a:pPr lvl="0"/>
            <a:endParaRPr lang="en-US" sz="3200">
              <a:ea typeface="Calibri"/>
              <a:cs typeface="Calibri"/>
            </a:endParaRPr>
          </a:p>
          <a:p>
            <a:pPr lvl="0"/>
            <a:r>
              <a:rPr lang="en-US" sz="3200"/>
              <a:t>Shoreline is defined as 1000 feet from shore</a:t>
            </a:r>
            <a:endParaRPr lang="en-US" sz="3200">
              <a:ea typeface="Calibri"/>
              <a:cs typeface="Calibri"/>
            </a:endParaRPr>
          </a:p>
          <a:p>
            <a:pPr lvl="0"/>
            <a:endParaRPr lang="en-US" sz="3200">
              <a:ea typeface="Calibri"/>
              <a:cs typeface="Calibri"/>
            </a:endParaRPr>
          </a:p>
          <a:p>
            <a:pPr lvl="0"/>
            <a:r>
              <a:rPr lang="en-US" sz="3200"/>
              <a:t>MRL  - score your shoreline</a:t>
            </a:r>
            <a:endParaRPr lang="en-US" sz="3200">
              <a:ea typeface="Calibri"/>
              <a:cs typeface="Calibri"/>
            </a:endParaRPr>
          </a:p>
          <a:p>
            <a:endParaRPr lang="en-US" sz="32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752991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8780D-F0A8-CF93-57A4-0CC3CE937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/>
            </a:b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360DA3-38F6-9AC6-3D73-BFF2CF7DCA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/>
              <a:t>Start small – stop mowing or clearing 10 feet from shoreline moving back every year till you are at 30 feet from shoreline</a:t>
            </a:r>
            <a:endParaRPr lang="en-US" sz="3200">
              <a:ea typeface="Calibri"/>
              <a:cs typeface="Calibri"/>
            </a:endParaRPr>
          </a:p>
          <a:p>
            <a:endParaRPr lang="en-US" sz="3200">
              <a:ea typeface="Calibri"/>
              <a:cs typeface="Calibri"/>
            </a:endParaRPr>
          </a:p>
          <a:p>
            <a:r>
              <a:rPr lang="en-US" sz="3200"/>
              <a:t>Plant native flowers, shrubs, trees</a:t>
            </a:r>
            <a:endParaRPr lang="en-US" sz="3200">
              <a:ea typeface="Calibri"/>
              <a:cs typeface="Calibri"/>
            </a:endParaRPr>
          </a:p>
          <a:p>
            <a:endParaRPr lang="en-US" sz="3200">
              <a:ea typeface="Calibri"/>
              <a:cs typeface="Calibri"/>
            </a:endParaRPr>
          </a:p>
          <a:p>
            <a:r>
              <a:rPr lang="en-US" sz="3200"/>
              <a:t>SW will do site visits </a:t>
            </a:r>
            <a:endParaRPr lang="en-US" sz="3200">
              <a:ea typeface="Calibri"/>
              <a:cs typeface="Calibri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1461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066FC67-7746-EBD4-E7A2-B286EF1580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195"/>
            <a:ext cx="12192000" cy="6801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815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-344128"/>
            <a:ext cx="9144000" cy="2387600"/>
          </a:xfrm>
        </p:spPr>
        <p:txBody>
          <a:bodyPr/>
          <a:lstStyle/>
          <a:p>
            <a:r>
              <a:rPr lang="en-US">
                <a:cs typeface="Calibri Light"/>
              </a:rPr>
              <a:t>CLPOA Treasurer's Report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9/1/24 to 8/30/25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53C84-DB57-4BC2-5375-2C58C1CED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Gunflint Loon Project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7EAEA1-0576-E0DB-438F-B817A5D01B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sz="3200"/>
              <a:t>Volunteers make observations every two weeks</a:t>
            </a:r>
            <a:endParaRPr lang="en-US" sz="3200">
              <a:ea typeface="Calibri"/>
              <a:cs typeface="Calibri"/>
            </a:endParaRPr>
          </a:p>
          <a:p>
            <a:r>
              <a:rPr lang="en-US" sz="3200"/>
              <a:t>Any time of the day</a:t>
            </a:r>
            <a:endParaRPr lang="en-US" sz="3200">
              <a:ea typeface="Calibri"/>
              <a:cs typeface="Calibri"/>
            </a:endParaRPr>
          </a:p>
          <a:p>
            <a:r>
              <a:rPr lang="en-US" sz="3200"/>
              <a:t>Divide up the lake</a:t>
            </a:r>
            <a:endParaRPr lang="en-US" sz="3200">
              <a:ea typeface="Calibri"/>
              <a:cs typeface="Calibri"/>
            </a:endParaRPr>
          </a:p>
          <a:p>
            <a:r>
              <a:rPr lang="en-US" sz="3200"/>
              <a:t>Monitor until  the loons leave </a:t>
            </a:r>
            <a:endParaRPr lang="en-US" sz="3200">
              <a:ea typeface="Calibri"/>
              <a:cs typeface="Calibri"/>
            </a:endParaRPr>
          </a:p>
          <a:p>
            <a:r>
              <a:rPr lang="en-US" sz="3200"/>
              <a:t>Headed up Dr. Piper who has been monitoring loons in northern WI and seen the decline</a:t>
            </a:r>
            <a:endParaRPr lang="en-US" sz="3200">
              <a:ea typeface="Calibri"/>
              <a:cs typeface="Calibri"/>
            </a:endParaRPr>
          </a:p>
          <a:p>
            <a:r>
              <a:rPr lang="en-US" sz="3200"/>
              <a:t>Goal is to get data on Cook County – </a:t>
            </a:r>
            <a:endParaRPr lang="en-US" sz="3200">
              <a:ea typeface="Calibri"/>
              <a:cs typeface="Calibri"/>
            </a:endParaRPr>
          </a:p>
          <a:p>
            <a:r>
              <a:rPr lang="en-US" sz="3200"/>
              <a:t>Ward and Deeryard?</a:t>
            </a:r>
            <a:endParaRPr lang="en-US" sz="32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732691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D56072F-17A5-7A29-A45D-F6734FF29F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5" y="721157"/>
            <a:ext cx="12175854" cy="4705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8953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15611" y="992767"/>
            <a:ext cx="11360800" cy="1521833"/>
          </a:xfrm>
        </p:spPr>
        <p:txBody>
          <a:bodyPr/>
          <a:lstStyle/>
          <a:p>
            <a:r>
              <a:rPr lang="en-US"/>
              <a:t>Water Quality Report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057400" y="2514600"/>
            <a:ext cx="7854696" cy="39624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/>
              <a:t>Phosphorus</a:t>
            </a:r>
            <a:endParaRPr lang="en-US" sz="3200">
              <a:ea typeface="Calibri"/>
              <a:cs typeface="Calibri"/>
            </a:endParaRPr>
          </a:p>
          <a:p>
            <a:r>
              <a:rPr lang="en-US" sz="3200"/>
              <a:t>Chlorophyll–a</a:t>
            </a:r>
            <a:endParaRPr lang="en-US" sz="3200">
              <a:ea typeface="Calibri"/>
              <a:cs typeface="Calibri"/>
            </a:endParaRPr>
          </a:p>
          <a:p>
            <a:r>
              <a:rPr lang="en-US" sz="3200"/>
              <a:t>Secchi Disk</a:t>
            </a:r>
            <a:endParaRPr lang="en-US" sz="3200">
              <a:ea typeface="Calibri"/>
              <a:cs typeface="Calibri"/>
            </a:endParaRPr>
          </a:p>
          <a:p>
            <a:r>
              <a:rPr lang="en-US" sz="3200"/>
              <a:t>Oxygen</a:t>
            </a:r>
            <a:endParaRPr lang="en-US" sz="3200">
              <a:ea typeface="Calibri"/>
              <a:cs typeface="Calibri"/>
            </a:endParaRPr>
          </a:p>
          <a:p>
            <a:r>
              <a:rPr lang="en-US" sz="3200">
                <a:ea typeface="Calibri"/>
                <a:cs typeface="Calibri"/>
              </a:rPr>
              <a:t>Calcium</a:t>
            </a:r>
          </a:p>
          <a:p>
            <a:r>
              <a:rPr lang="en-US" sz="3200">
                <a:ea typeface="Calibri"/>
                <a:cs typeface="Calibri"/>
              </a:rPr>
              <a:t>PH Factor</a:t>
            </a:r>
            <a:endParaRPr lang="en-US" sz="3200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3074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09999" y="381000"/>
            <a:ext cx="7831137" cy="6096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13644" y="6019800"/>
            <a:ext cx="611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203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33925" y="2724388"/>
            <a:ext cx="602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210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220200" y="344424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205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59654" y="348134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103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51550" y="2909054"/>
            <a:ext cx="602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201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69E4216-6C53-BB0D-9C06-8D0FA5036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5 Sampling Sites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C01F0E8-CF6D-893D-B174-E02688A513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600" y="1852800"/>
            <a:ext cx="2480000" cy="509400"/>
          </a:xfrm>
        </p:spPr>
        <p:txBody>
          <a:bodyPr/>
          <a:lstStyle/>
          <a:p>
            <a:pPr marL="203195" indent="0">
              <a:buNone/>
            </a:pPr>
            <a:r>
              <a:rPr lang="en-US"/>
              <a:t>(Used Historically)</a:t>
            </a:r>
          </a:p>
        </p:txBody>
      </p:sp>
    </p:spTree>
    <p:extLst>
      <p:ext uri="{BB962C8B-B14F-4D97-AF65-F5344CB8AC3E}">
        <p14:creationId xmlns:p14="http://schemas.microsoft.com/office/powerpoint/2010/main" val="1676344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8AAF4-3A0D-7A67-35C3-0A8BC1C7D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/>
              <a:t>             Phosphorus   Goal 15 PPB or less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2CFB829-4D7D-BB95-9C62-D6BCC03A9E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600" y="1828800"/>
            <a:ext cx="11315700" cy="4526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9933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Arrow 4"/>
          <p:cNvSpPr/>
          <p:nvPr/>
        </p:nvSpPr>
        <p:spPr>
          <a:xfrm>
            <a:off x="685800" y="2667000"/>
            <a:ext cx="838200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8786" y="2143780"/>
            <a:ext cx="13700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Goal or less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6E12D5-187D-2420-EBEF-609FAFEEB9D1}"/>
              </a:ext>
            </a:extLst>
          </p:cNvPr>
          <p:cNvSpPr txBox="1"/>
          <p:nvPr/>
        </p:nvSpPr>
        <p:spPr>
          <a:xfrm>
            <a:off x="2217304" y="6084202"/>
            <a:ext cx="9669896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/>
              <a:t>      2012   2013   2014    2015    2016     2017   2018   2019   2020     2021     2022   2023    2024     2025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2DE89E2-ACBD-9872-1E58-BB9975D48F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52400"/>
            <a:ext cx="10439400" cy="5835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4703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63EEE-80DF-3D4A-F735-A68463343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685800"/>
            <a:ext cx="8915400" cy="743712"/>
          </a:xfrm>
        </p:spPr>
        <p:txBody>
          <a:bodyPr>
            <a:normAutofit fontScale="90000"/>
          </a:bodyPr>
          <a:lstStyle/>
          <a:p>
            <a:r>
              <a:rPr lang="en-US" sz="4400"/>
              <a:t>Phosphorus Testing History </a:t>
            </a:r>
            <a:r>
              <a:rPr lang="en-US" sz="3100"/>
              <a:t>- site 205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EF7A255-42BC-BF5D-95C2-C7B12DABF1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77999" y="1600200"/>
            <a:ext cx="7664399" cy="4869321"/>
          </a:xfrm>
        </p:spPr>
      </p:pic>
    </p:spTree>
    <p:extLst>
      <p:ext uri="{BB962C8B-B14F-4D97-AF65-F5344CB8AC3E}">
        <p14:creationId xmlns:p14="http://schemas.microsoft.com/office/powerpoint/2010/main" val="36869688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F7113-65EC-BD4B-CB24-C52FB4C39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                      </a:t>
            </a:r>
            <a:r>
              <a:rPr lang="en-US" sz="4000"/>
              <a:t>Chlorophyll-a   Goal 8 PPB or less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DB1FB4-3551-4331-0CA6-FBC55AB939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99" y="1981200"/>
            <a:ext cx="11430001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858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Arrow 4"/>
          <p:cNvSpPr/>
          <p:nvPr/>
        </p:nvSpPr>
        <p:spPr>
          <a:xfrm>
            <a:off x="1080155" y="817134"/>
            <a:ext cx="762000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43000" y="1059450"/>
            <a:ext cx="1152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Goal</a:t>
            </a:r>
          </a:p>
          <a:p>
            <a:r>
              <a:rPr lang="en-US" sz="1400"/>
              <a:t>or less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430475-3B48-A9E8-4FCB-1DDADE4D2687}"/>
              </a:ext>
            </a:extLst>
          </p:cNvPr>
          <p:cNvSpPr txBox="1"/>
          <p:nvPr/>
        </p:nvSpPr>
        <p:spPr>
          <a:xfrm>
            <a:off x="2299771" y="5548829"/>
            <a:ext cx="9676374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/>
              <a:t>2012   2013    2014   2015  2016   2017     2018    2019    2020     2021   2022   2023   2024   2025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60F9485E-8A20-40B7-BBDE-067E012B874D}"/>
              </a:ext>
            </a:extLst>
          </p:cNvPr>
          <p:cNvGraphicFramePr>
            <a:graphicFrameLocks/>
          </p:cNvGraphicFramePr>
          <p:nvPr/>
        </p:nvGraphicFramePr>
        <p:xfrm>
          <a:off x="2001505" y="457200"/>
          <a:ext cx="9428495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686801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1E116-D7BD-47EB-D619-DE71D5D05BB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533400"/>
            <a:ext cx="11360150" cy="763588"/>
          </a:xfrm>
        </p:spPr>
        <p:txBody>
          <a:bodyPr>
            <a:noAutofit/>
          </a:bodyPr>
          <a:lstStyle/>
          <a:p>
            <a:r>
              <a:rPr lang="en-US" sz="4000"/>
              <a:t>       Secchi Disk    Goal 6 feet or more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20EA37-E4AC-E7EE-506E-DF11A648A0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752600"/>
            <a:ext cx="11582400" cy="463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3102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71CCE-5131-3B52-AFCC-6EEBE6A67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cs typeface="Calibri Light"/>
              </a:rPr>
              <a:t>Statement of Activities</a:t>
            </a:r>
            <a:endParaRPr lang="en-US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1E4FADEE-A3F5-E9AD-5D58-758E53987104}"/>
              </a:ext>
            </a:extLst>
          </p:cNvPr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906311770"/>
              </p:ext>
            </p:extLst>
          </p:nvPr>
        </p:nvGraphicFramePr>
        <p:xfrm>
          <a:off x="6687731" y="411"/>
          <a:ext cx="4671054" cy="68229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86131">
                  <a:extLst>
                    <a:ext uri="{9D8B030D-6E8A-4147-A177-3AD203B41FA5}">
                      <a16:colId xmlns:a16="http://schemas.microsoft.com/office/drawing/2014/main" val="2540287623"/>
                    </a:ext>
                  </a:extLst>
                </a:gridCol>
                <a:gridCol w="1484923">
                  <a:extLst>
                    <a:ext uri="{9D8B030D-6E8A-4147-A177-3AD203B41FA5}">
                      <a16:colId xmlns:a16="http://schemas.microsoft.com/office/drawing/2014/main" val="3927708973"/>
                    </a:ext>
                  </a:extLst>
                </a:gridCol>
              </a:tblGrid>
              <a:tr h="429846">
                <a:tc>
                  <a:txBody>
                    <a:bodyPr/>
                    <a:lstStyle/>
                    <a:p>
                      <a:pPr rtl="0"/>
                      <a:r>
                        <a:rPr lang="en-US">
                          <a:effectLst/>
                        </a:rPr>
                        <a:t>Income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/>
                      <a:endParaRPr lang="en-US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98943953"/>
                  </a:ext>
                </a:extLst>
              </a:tr>
              <a:tr h="398050">
                <a:tc>
                  <a:txBody>
                    <a:bodyPr/>
                    <a:lstStyle/>
                    <a:p>
                      <a:pPr rtl="0"/>
                      <a:r>
                        <a:rPr lang="en-US">
                          <a:effectLst/>
                        </a:rPr>
                        <a:t>Dues                                                 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/>
                        <a:t>$1,790.17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27336740"/>
                  </a:ext>
                </a:extLst>
              </a:tr>
              <a:tr h="39804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>
                          <a:effectLst/>
                        </a:rPr>
                        <a:t>Donations – Rusty Crayfish </a:t>
                      </a:r>
                      <a:r>
                        <a:rPr lang="en-US" err="1">
                          <a:effectLst/>
                        </a:rPr>
                        <a:t>Fnd</a:t>
                      </a:r>
                      <a:r>
                        <a:rPr lang="en-US">
                          <a:effectLst/>
                        </a:rPr>
                        <a:t>                                       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/>
                        <a:t>2,260.00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7733731"/>
                  </a:ext>
                </a:extLst>
              </a:tr>
              <a:tr h="398050">
                <a:tc>
                  <a:txBody>
                    <a:bodyPr/>
                    <a:lstStyle/>
                    <a:p>
                      <a:pPr rtl="0"/>
                      <a:r>
                        <a:rPr lang="en-US">
                          <a:effectLst/>
                        </a:rPr>
                        <a:t>SSD reimbursement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/>
                        <a:t>3,750.00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65566822"/>
                  </a:ext>
                </a:extLst>
              </a:tr>
              <a:tr h="345675">
                <a:tc>
                  <a:txBody>
                    <a:bodyPr/>
                    <a:lstStyle/>
                    <a:p>
                      <a:pPr rtl="0"/>
                      <a:r>
                        <a:rPr lang="en-US">
                          <a:effectLst/>
                        </a:rPr>
                        <a:t>Interest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u="sng"/>
                        <a:t>         2.63</a:t>
                      </a:r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88750972"/>
                  </a:ext>
                </a:extLst>
              </a:tr>
              <a:tr h="398050">
                <a:tc>
                  <a:txBody>
                    <a:bodyPr/>
                    <a:lstStyle/>
                    <a:p>
                      <a:pPr rtl="0"/>
                      <a:r>
                        <a:rPr lang="en-US">
                          <a:effectLst/>
                        </a:rPr>
                        <a:t>Total Income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/>
                        <a:t>$7,802.80</a:t>
                      </a:r>
                      <a:endParaRPr lang="en-US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32538360"/>
                  </a:ext>
                </a:extLst>
              </a:tr>
              <a:tr h="345675">
                <a:tc>
                  <a:txBody>
                    <a:bodyPr/>
                    <a:lstStyle/>
                    <a:p>
                      <a:pPr rtl="0"/>
                      <a:r>
                        <a:rPr lang="en-US">
                          <a:solidFill>
                            <a:schemeClr val="bg1"/>
                          </a:solidFill>
                          <a:effectLst/>
                        </a:rPr>
                        <a:t>Expenses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endParaRPr lang="en-US"/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7723266"/>
                  </a:ext>
                </a:extLst>
              </a:tr>
              <a:tr h="345675">
                <a:tc>
                  <a:txBody>
                    <a:bodyPr/>
                    <a:lstStyle/>
                    <a:p>
                      <a:pPr rtl="0"/>
                      <a:r>
                        <a:rPr lang="en-US">
                          <a:effectLst/>
                        </a:rPr>
                        <a:t>Shipping, Postage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/>
                        <a:t>$72.00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22020504"/>
                  </a:ext>
                </a:extLst>
              </a:tr>
              <a:tr h="390769">
                <a:tc>
                  <a:txBody>
                    <a:bodyPr/>
                    <a:lstStyle/>
                    <a:p>
                      <a:pPr rtl="0"/>
                      <a:r>
                        <a:rPr lang="en-US">
                          <a:effectLst/>
                        </a:rPr>
                        <a:t>WQ testing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/>
                        <a:t>1620.82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35433419"/>
                  </a:ext>
                </a:extLst>
              </a:tr>
              <a:tr h="345675">
                <a:tc>
                  <a:txBody>
                    <a:bodyPr/>
                    <a:lstStyle/>
                    <a:p>
                      <a:pPr rtl="0"/>
                      <a:r>
                        <a:rPr lang="en-US">
                          <a:effectLst/>
                        </a:rPr>
                        <a:t>Events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/>
                        <a:t>342.79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66488572"/>
                  </a:ext>
                </a:extLst>
              </a:tr>
              <a:tr h="398050">
                <a:tc>
                  <a:txBody>
                    <a:bodyPr/>
                    <a:lstStyle/>
                    <a:p>
                      <a:pPr rtl="0"/>
                      <a:r>
                        <a:rPr lang="en-US">
                          <a:effectLst/>
                        </a:rPr>
                        <a:t>Membership/Dues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/>
                        <a:t>340.04</a:t>
                      </a:r>
                      <a:endParaRPr lang="en-US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8085706"/>
                  </a:ext>
                </a:extLst>
              </a:tr>
              <a:tr h="429846">
                <a:tc>
                  <a:txBody>
                    <a:bodyPr/>
                    <a:lstStyle/>
                    <a:p>
                      <a:pPr rtl="0"/>
                      <a:r>
                        <a:rPr lang="en-US">
                          <a:effectLst/>
                        </a:rPr>
                        <a:t>Website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/>
                        <a:t>110.00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60030180"/>
                  </a:ext>
                </a:extLst>
              </a:tr>
              <a:tr h="345675">
                <a:tc>
                  <a:txBody>
                    <a:bodyPr/>
                    <a:lstStyle/>
                    <a:p>
                      <a:pPr rtl="0"/>
                      <a:r>
                        <a:rPr lang="en-US">
                          <a:effectLst/>
                        </a:rPr>
                        <a:t>Misc.</a:t>
                      </a:r>
                      <a:endParaRPr lang="en-US" err="1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u="sng"/>
                        <a:t>127.85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19403659"/>
                  </a:ext>
                </a:extLst>
              </a:tr>
              <a:tr h="410307">
                <a:tc>
                  <a:txBody>
                    <a:bodyPr/>
                    <a:lstStyle/>
                    <a:p>
                      <a:pPr rtl="0"/>
                      <a:r>
                        <a:rPr lang="en-US">
                          <a:effectLst/>
                        </a:rPr>
                        <a:t>Total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/>
                        <a:t>$2,613.51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8483920"/>
                  </a:ext>
                </a:extLst>
              </a:tr>
              <a:tr h="398050">
                <a:tc>
                  <a:txBody>
                    <a:bodyPr/>
                    <a:lstStyle/>
                    <a:p>
                      <a:pPr rtl="0"/>
                      <a:r>
                        <a:rPr lang="en-US">
                          <a:solidFill>
                            <a:schemeClr val="bg1"/>
                          </a:solidFill>
                          <a:effectLst/>
                        </a:rPr>
                        <a:t>Net  Inc/Exp b/4 Rusty Crayfish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>
                          <a:solidFill>
                            <a:schemeClr val="bg1"/>
                          </a:solidFill>
                        </a:rPr>
                        <a:t>$5,189.29</a:t>
                      </a:r>
                      <a:endParaRPr lang="en-US"/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9697221"/>
                  </a:ext>
                </a:extLst>
              </a:tr>
              <a:tr h="39804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>
                          <a:solidFill>
                            <a:schemeClr val="tx1"/>
                          </a:solidFill>
                          <a:effectLst/>
                        </a:rPr>
                        <a:t> Rusty Crayfish Expenses</a:t>
                      </a:r>
                      <a:endParaRPr lang="en-US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>
                          <a:effectLst/>
                        </a:rPr>
                        <a:t>$7,270.43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5064114"/>
                  </a:ext>
                </a:extLst>
              </a:tr>
              <a:tr h="54707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>
                          <a:solidFill>
                            <a:schemeClr val="bg1"/>
                          </a:solidFill>
                          <a:effectLst/>
                        </a:rPr>
                        <a:t>Net Income/Expense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>
                          <a:solidFill>
                            <a:schemeClr val="bg1"/>
                          </a:solidFill>
                          <a:effectLst/>
                        </a:rPr>
                        <a:t>$(2,081.14)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7119942"/>
                  </a:ext>
                </a:extLst>
              </a:tr>
            </a:tbl>
          </a:graphicData>
        </a:graphic>
      </p:graphicFrame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DDC6694-5568-1E68-793C-71E40FCA95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8125" y="2875547"/>
            <a:ext cx="3932237" cy="381158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8/31/24 to 8/30/2025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5039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A5DAA61-763B-DF36-34AE-2C1187422F26}"/>
              </a:ext>
            </a:extLst>
          </p:cNvPr>
          <p:cNvSpPr txBox="1"/>
          <p:nvPr/>
        </p:nvSpPr>
        <p:spPr>
          <a:xfrm>
            <a:off x="1512065" y="6120903"/>
            <a:ext cx="10363200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/>
              <a:t>                    2012    2013   2014   2015  2016   2017   2018    2019   2020    2021    2022    2023     2024    2025</a:t>
            </a:r>
          </a:p>
        </p:txBody>
      </p:sp>
      <p:sp>
        <p:nvSpPr>
          <p:cNvPr id="2" name="Right Arrow 4">
            <a:extLst>
              <a:ext uri="{FF2B5EF4-FFF2-40B4-BE49-F238E27FC236}">
                <a16:creationId xmlns:a16="http://schemas.microsoft.com/office/drawing/2014/main" id="{FF9EAAF3-DD68-D097-D519-45CA58D3950E}"/>
              </a:ext>
            </a:extLst>
          </p:cNvPr>
          <p:cNvSpPr/>
          <p:nvPr/>
        </p:nvSpPr>
        <p:spPr>
          <a:xfrm>
            <a:off x="685800" y="4419600"/>
            <a:ext cx="838200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E094EC-DCFE-322F-0EE1-241855A9DBDE}"/>
              </a:ext>
            </a:extLst>
          </p:cNvPr>
          <p:cNvSpPr txBox="1"/>
          <p:nvPr/>
        </p:nvSpPr>
        <p:spPr>
          <a:xfrm>
            <a:off x="750153" y="3800698"/>
            <a:ext cx="9963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Goal</a:t>
            </a:r>
          </a:p>
          <a:p>
            <a:r>
              <a:rPr lang="en-US" sz="1400"/>
              <a:t>or more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FD94DF5-6663-F8C2-48BB-4E401EA56D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6504" y="214745"/>
            <a:ext cx="10126246" cy="580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8867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7C282-A545-882D-7505-70FE298E2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/>
              <a:t>Oxygen and Temperature </a:t>
            </a:r>
            <a:r>
              <a:rPr lang="en-US"/>
              <a:t>- Site 205 (Bottom 28 feet)</a:t>
            </a:r>
            <a:br>
              <a:rPr lang="en-US"/>
            </a:br>
            <a:r>
              <a:rPr lang="en-US" sz="3600" i="1"/>
              <a:t>         Surface water normal 8 milligrams per liter or more</a:t>
            </a:r>
            <a:endParaRPr lang="en-US" sz="3600" i="1">
              <a:ea typeface="Calibri Light"/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808EC7-A48B-048C-4CFC-C0E6AAB98C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600" y="1981199"/>
            <a:ext cx="11360800" cy="4110633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buNone/>
            </a:pPr>
            <a:r>
              <a:rPr lang="en-US" sz="2600">
                <a:solidFill>
                  <a:srgbClr val="595959"/>
                </a:solidFill>
                <a:latin typeface="Arial"/>
                <a:ea typeface="Calibri"/>
                <a:cs typeface="Arial"/>
              </a:rPr>
              <a:t>Date               3 feet                     12 feet                    24 feet</a:t>
            </a:r>
            <a:endParaRPr lang="en-US"/>
          </a:p>
          <a:p>
            <a:pPr>
              <a:buNone/>
            </a:pPr>
            <a:r>
              <a:rPr lang="en-US" sz="2600">
                <a:solidFill>
                  <a:srgbClr val="595959"/>
                </a:solidFill>
                <a:latin typeface="Arial"/>
                <a:ea typeface="Calibri"/>
                <a:cs typeface="Arial"/>
              </a:rPr>
              <a:t>                 </a:t>
            </a:r>
            <a:r>
              <a:rPr lang="en-US" sz="2600" u="sng">
                <a:solidFill>
                  <a:srgbClr val="595959"/>
                </a:solidFill>
                <a:latin typeface="Arial"/>
                <a:ea typeface="Calibri"/>
                <a:cs typeface="Arial"/>
              </a:rPr>
              <a:t>Temp</a:t>
            </a:r>
            <a:r>
              <a:rPr lang="en-US" sz="2600">
                <a:solidFill>
                  <a:srgbClr val="595959"/>
                </a:solidFill>
                <a:latin typeface="Arial"/>
                <a:ea typeface="Calibri"/>
                <a:cs typeface="Arial"/>
              </a:rPr>
              <a:t>  </a:t>
            </a:r>
            <a:r>
              <a:rPr lang="en-US" sz="2600" u="sng">
                <a:solidFill>
                  <a:srgbClr val="595959"/>
                </a:solidFill>
                <a:latin typeface="Arial"/>
                <a:ea typeface="Calibri"/>
                <a:cs typeface="Arial"/>
              </a:rPr>
              <a:t>Oxy mg/l </a:t>
            </a:r>
            <a:r>
              <a:rPr lang="en-US" sz="2600">
                <a:solidFill>
                  <a:srgbClr val="595959"/>
                </a:solidFill>
                <a:latin typeface="Arial"/>
                <a:ea typeface="Calibri"/>
                <a:cs typeface="Arial"/>
              </a:rPr>
              <a:t>   </a:t>
            </a:r>
            <a:r>
              <a:rPr lang="en-US" sz="2600" u="sng">
                <a:solidFill>
                  <a:srgbClr val="595959"/>
                </a:solidFill>
                <a:latin typeface="Arial"/>
                <a:ea typeface="Calibri"/>
                <a:cs typeface="Arial"/>
              </a:rPr>
              <a:t>Temp</a:t>
            </a:r>
            <a:r>
              <a:rPr lang="en-US" sz="2600">
                <a:solidFill>
                  <a:srgbClr val="595959"/>
                </a:solidFill>
                <a:latin typeface="Arial"/>
                <a:ea typeface="Calibri"/>
                <a:cs typeface="Arial"/>
              </a:rPr>
              <a:t>  </a:t>
            </a:r>
            <a:r>
              <a:rPr lang="en-US" sz="2600" u="sng">
                <a:solidFill>
                  <a:srgbClr val="595959"/>
                </a:solidFill>
                <a:latin typeface="Arial"/>
                <a:ea typeface="Calibri"/>
                <a:cs typeface="Arial"/>
              </a:rPr>
              <a:t>Oxy mg/l  </a:t>
            </a:r>
            <a:r>
              <a:rPr lang="en-US" sz="2600">
                <a:solidFill>
                  <a:srgbClr val="595959"/>
                </a:solidFill>
                <a:latin typeface="Arial"/>
                <a:ea typeface="Calibri"/>
                <a:cs typeface="Arial"/>
              </a:rPr>
              <a:t>    </a:t>
            </a:r>
            <a:r>
              <a:rPr lang="en-US" sz="2600" u="sng">
                <a:solidFill>
                  <a:srgbClr val="595959"/>
                </a:solidFill>
                <a:latin typeface="Arial"/>
                <a:ea typeface="Calibri"/>
                <a:cs typeface="Arial"/>
              </a:rPr>
              <a:t>Temp</a:t>
            </a:r>
            <a:r>
              <a:rPr lang="en-US" sz="2600">
                <a:solidFill>
                  <a:srgbClr val="595959"/>
                </a:solidFill>
                <a:latin typeface="Arial"/>
                <a:ea typeface="Calibri"/>
                <a:cs typeface="Arial"/>
              </a:rPr>
              <a:t>  </a:t>
            </a:r>
            <a:r>
              <a:rPr lang="en-US" sz="2600" u="sng">
                <a:solidFill>
                  <a:srgbClr val="595959"/>
                </a:solidFill>
                <a:latin typeface="Arial"/>
                <a:ea typeface="Calibri"/>
                <a:cs typeface="Arial"/>
              </a:rPr>
              <a:t>Oxy mg/l</a:t>
            </a:r>
            <a:endParaRPr lang="en-US"/>
          </a:p>
          <a:p>
            <a:pPr>
              <a:buNone/>
            </a:pPr>
            <a:r>
              <a:rPr lang="en-US" sz="2200">
                <a:solidFill>
                  <a:srgbClr val="595959"/>
                </a:solidFill>
                <a:latin typeface="Arial"/>
                <a:ea typeface="Calibri"/>
                <a:cs typeface="Arial"/>
              </a:rPr>
              <a:t>8/26/2025         72.3        9.4               69.4      8.1                 65.1       4.5</a:t>
            </a:r>
            <a:endParaRPr lang="en-US"/>
          </a:p>
          <a:p>
            <a:pPr>
              <a:buNone/>
            </a:pPr>
            <a:r>
              <a:rPr lang="en-US" sz="2200">
                <a:solidFill>
                  <a:srgbClr val="595959"/>
                </a:solidFill>
                <a:latin typeface="Arial"/>
                <a:ea typeface="Calibri"/>
                <a:cs typeface="Arial"/>
              </a:rPr>
              <a:t>8/20/2024         70.3        9.2               69.4      8.5                 66.2       3.4</a:t>
            </a:r>
            <a:endParaRPr lang="en-US"/>
          </a:p>
          <a:p>
            <a:pPr>
              <a:buNone/>
            </a:pPr>
            <a:r>
              <a:rPr lang="en-US" sz="2200">
                <a:solidFill>
                  <a:srgbClr val="595959"/>
                </a:solidFill>
                <a:latin typeface="Arial"/>
                <a:ea typeface="Calibri"/>
                <a:cs typeface="Arial"/>
              </a:rPr>
              <a:t>8/08/2023         73.3        9.0               72.1      7.5                 59.5       0.3</a:t>
            </a:r>
            <a:endParaRPr lang="en-US"/>
          </a:p>
          <a:p>
            <a:pPr>
              <a:buNone/>
            </a:pPr>
            <a:r>
              <a:rPr lang="en-US" sz="2200">
                <a:solidFill>
                  <a:srgbClr val="595959"/>
                </a:solidFill>
                <a:latin typeface="Arial"/>
                <a:ea typeface="Calibri"/>
                <a:cs typeface="Arial"/>
              </a:rPr>
              <a:t>7/21/2021         74.0        8.7               73.0      8.5                 67.0       1.0</a:t>
            </a:r>
            <a:endParaRPr lang="en-US"/>
          </a:p>
          <a:p>
            <a:pPr>
              <a:buNone/>
            </a:pPr>
            <a:r>
              <a:rPr lang="en-US" sz="2200">
                <a:solidFill>
                  <a:srgbClr val="595959"/>
                </a:solidFill>
                <a:latin typeface="Arial"/>
                <a:ea typeface="Calibri"/>
                <a:cs typeface="Arial"/>
              </a:rPr>
              <a:t>8/11/2019         74.0        8.6               72.0      8.7                 66.0       4.0 </a:t>
            </a:r>
            <a:endParaRPr lang="en-US"/>
          </a:p>
          <a:p>
            <a:pPr>
              <a:buNone/>
            </a:pPr>
            <a:r>
              <a:rPr lang="en-US" sz="2200">
                <a:solidFill>
                  <a:srgbClr val="595959"/>
                </a:solidFill>
                <a:latin typeface="Arial"/>
                <a:ea typeface="Calibri"/>
                <a:cs typeface="Arial"/>
              </a:rPr>
              <a:t>8/07/2018         71.0        8.3               70.0      8.0                 68.0       4.0</a:t>
            </a:r>
            <a:endParaRPr lang="en-US"/>
          </a:p>
          <a:p>
            <a:pPr>
              <a:buNone/>
            </a:pPr>
            <a:r>
              <a:rPr lang="en-US" sz="2200">
                <a:solidFill>
                  <a:srgbClr val="595959"/>
                </a:solidFill>
                <a:latin typeface="Arial"/>
                <a:ea typeface="Calibri"/>
                <a:cs typeface="Arial"/>
              </a:rPr>
              <a:t>8/01/2016         75.0        8.3               74.0      7.8                 71.0       3.5</a:t>
            </a:r>
            <a:endParaRPr lang="en-US"/>
          </a:p>
          <a:p>
            <a:pPr>
              <a:buNone/>
            </a:pPr>
            <a:r>
              <a:rPr lang="en-US" sz="2200">
                <a:solidFill>
                  <a:srgbClr val="595959"/>
                </a:solidFill>
                <a:latin typeface="Arial"/>
                <a:ea typeface="Calibri"/>
                <a:cs typeface="Arial"/>
              </a:rPr>
              <a:t>8/13/2015         73.0        8.9               72.0      8.0                 69.0       4.9</a:t>
            </a:r>
            <a:endParaRPr lang="en-US"/>
          </a:p>
          <a:p>
            <a:pPr marL="114300" indent="0">
              <a:buNone/>
            </a:pPr>
            <a:endParaRPr lang="en-US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897211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360C7-C8BF-7877-9C40-B39179B01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Calibri Light"/>
                <a:cs typeface="Calibri Light"/>
              </a:rPr>
              <a:t>PH Factor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A18E8A-87E7-E624-4714-9242D8F0BD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Calibri"/>
                <a:cs typeface="Calibri"/>
              </a:rPr>
              <a:t>PH is a measure of how acidic or alkaline the water is.</a:t>
            </a:r>
          </a:p>
          <a:p>
            <a:r>
              <a:rPr lang="en-US">
                <a:latin typeface="Arial"/>
                <a:ea typeface="Calibri"/>
                <a:cs typeface="Arial"/>
              </a:rPr>
              <a:t>•</a:t>
            </a:r>
            <a:r>
              <a:rPr lang="en-US">
                <a:ea typeface="Calibri"/>
                <a:cs typeface="Calibri"/>
              </a:rPr>
              <a:t>Measuring the pH factor of a lake is crucial for assessing its overall health and ability to support aquatic life.</a:t>
            </a:r>
          </a:p>
          <a:p>
            <a:r>
              <a:rPr lang="en-US">
                <a:latin typeface="Arial"/>
                <a:ea typeface="Calibri"/>
                <a:cs typeface="Arial"/>
              </a:rPr>
              <a:t>•</a:t>
            </a:r>
            <a:r>
              <a:rPr lang="en-US">
                <a:ea typeface="Calibri"/>
                <a:cs typeface="Calibri"/>
              </a:rPr>
              <a:t>Most aquatic organisms, including fish, insects, and plants, have a narrow range of pH they can tolerate.</a:t>
            </a:r>
          </a:p>
          <a:p>
            <a:r>
              <a:rPr lang="en-US">
                <a:ea typeface="Calibri"/>
                <a:cs typeface="Calibri"/>
              </a:rPr>
              <a:t>A healthy pH factor for a lake in Cook County is between 7.2 and 8.3</a:t>
            </a:r>
          </a:p>
          <a:p>
            <a:r>
              <a:rPr lang="en-US">
                <a:ea typeface="Calibri"/>
                <a:cs typeface="Calibri"/>
              </a:rPr>
              <a:t>Caribou reading on 8/28/2025 was 7.75</a:t>
            </a:r>
          </a:p>
        </p:txBody>
      </p:sp>
    </p:spTree>
    <p:extLst>
      <p:ext uri="{BB962C8B-B14F-4D97-AF65-F5344CB8AC3E}">
        <p14:creationId xmlns:p14="http://schemas.microsoft.com/office/powerpoint/2010/main" val="18212401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583F1-DAB7-75B9-774D-7A48BEB9F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Calcium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56CD3A9-70C4-FA8F-3309-AC16119D264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819400" y="975166"/>
          <a:ext cx="6324600" cy="5120640"/>
        </p:xfrm>
        <a:graphic>
          <a:graphicData uri="http://schemas.openxmlformats.org/drawingml/2006/table">
            <a:tbl>
              <a:tblPr/>
              <a:tblGrid>
                <a:gridCol w="3098630">
                  <a:extLst>
                    <a:ext uri="{9D8B030D-6E8A-4147-A177-3AD203B41FA5}">
                      <a16:colId xmlns:a16="http://schemas.microsoft.com/office/drawing/2014/main" val="4097280501"/>
                    </a:ext>
                  </a:extLst>
                </a:gridCol>
                <a:gridCol w="3225970">
                  <a:extLst>
                    <a:ext uri="{9D8B030D-6E8A-4147-A177-3AD203B41FA5}">
                      <a16:colId xmlns:a16="http://schemas.microsoft.com/office/drawing/2014/main" val="1198118115"/>
                    </a:ext>
                  </a:extLst>
                </a:gridCol>
              </a:tblGrid>
              <a:tr h="374634">
                <a:tc>
                  <a:txBody>
                    <a:bodyPr/>
                    <a:lstStyle/>
                    <a:p>
                      <a:pPr marL="0" marR="0" algn="r">
                        <a:buNone/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8/8/2016</a:t>
                      </a:r>
                      <a:endParaRPr lang="en-US" sz="2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buNone/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</a:t>
                      </a:r>
                      <a:endParaRPr lang="en-US" sz="2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9698732"/>
                  </a:ext>
                </a:extLst>
              </a:tr>
              <a:tr h="374634">
                <a:tc>
                  <a:txBody>
                    <a:bodyPr/>
                    <a:lstStyle/>
                    <a:p>
                      <a:pPr marL="0" marR="0" algn="r">
                        <a:buNone/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8/8/2017</a:t>
                      </a:r>
                      <a:endParaRPr lang="en-US" sz="2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buNone/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</a:t>
                      </a:r>
                      <a:endParaRPr lang="en-US" sz="2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5891501"/>
                  </a:ext>
                </a:extLst>
              </a:tr>
              <a:tr h="374634">
                <a:tc>
                  <a:txBody>
                    <a:bodyPr/>
                    <a:lstStyle/>
                    <a:p>
                      <a:pPr marL="0" marR="0" algn="r">
                        <a:buNone/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9/19/2017</a:t>
                      </a:r>
                      <a:endParaRPr lang="en-US" sz="2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buNone/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</a:t>
                      </a:r>
                      <a:endParaRPr lang="en-US" sz="2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1640332"/>
                  </a:ext>
                </a:extLst>
              </a:tr>
              <a:tr h="374634">
                <a:tc>
                  <a:txBody>
                    <a:bodyPr/>
                    <a:lstStyle/>
                    <a:p>
                      <a:pPr marL="0" marR="0" algn="r">
                        <a:buNone/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8/7/2018</a:t>
                      </a:r>
                      <a:endParaRPr lang="en-US" sz="2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buNone/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</a:t>
                      </a:r>
                      <a:endParaRPr lang="en-US" sz="2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0777271"/>
                  </a:ext>
                </a:extLst>
              </a:tr>
              <a:tr h="374634">
                <a:tc>
                  <a:txBody>
                    <a:bodyPr/>
                    <a:lstStyle/>
                    <a:p>
                      <a:pPr marL="0" marR="0" algn="r">
                        <a:buNone/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8/28/2019</a:t>
                      </a:r>
                      <a:endParaRPr lang="en-US" sz="2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buNone/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7.89</a:t>
                      </a:r>
                      <a:endParaRPr lang="en-US" sz="2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0845682"/>
                  </a:ext>
                </a:extLst>
              </a:tr>
              <a:tr h="374634">
                <a:tc>
                  <a:txBody>
                    <a:bodyPr/>
                    <a:lstStyle/>
                    <a:p>
                      <a:pPr marL="0" marR="0" algn="r">
                        <a:buNone/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8/4//2020</a:t>
                      </a:r>
                      <a:endParaRPr lang="en-US" sz="2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buNone/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8.12</a:t>
                      </a:r>
                      <a:endParaRPr lang="en-US" sz="2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3591604"/>
                  </a:ext>
                </a:extLst>
              </a:tr>
              <a:tr h="374634">
                <a:tc>
                  <a:txBody>
                    <a:bodyPr/>
                    <a:lstStyle/>
                    <a:p>
                      <a:pPr marL="0" marR="0" algn="r">
                        <a:buNone/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9/9/2020</a:t>
                      </a:r>
                      <a:endParaRPr lang="en-US" sz="2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buNone/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9.03</a:t>
                      </a:r>
                      <a:endParaRPr lang="en-US" sz="2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6456477"/>
                  </a:ext>
                </a:extLst>
              </a:tr>
              <a:tr h="374634">
                <a:tc>
                  <a:txBody>
                    <a:bodyPr/>
                    <a:lstStyle/>
                    <a:p>
                      <a:pPr marL="0" marR="0" algn="r">
                        <a:buNone/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9/10/2021</a:t>
                      </a:r>
                      <a:endParaRPr lang="en-US" sz="2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buNone/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</a:t>
                      </a:r>
                      <a:endParaRPr lang="en-US" sz="2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474777"/>
                  </a:ext>
                </a:extLst>
              </a:tr>
              <a:tr h="374634">
                <a:tc>
                  <a:txBody>
                    <a:bodyPr/>
                    <a:lstStyle/>
                    <a:p>
                      <a:pPr marL="0" marR="0" algn="r">
                        <a:buNone/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8/9/2022</a:t>
                      </a:r>
                      <a:endParaRPr lang="en-US" sz="2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buNone/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6.9</a:t>
                      </a:r>
                      <a:endParaRPr lang="en-US" sz="2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3126051"/>
                  </a:ext>
                </a:extLst>
              </a:tr>
              <a:tr h="374634">
                <a:tc>
                  <a:txBody>
                    <a:bodyPr/>
                    <a:lstStyle/>
                    <a:p>
                      <a:pPr marL="0" marR="0" algn="r">
                        <a:buNone/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9/6/2022</a:t>
                      </a:r>
                      <a:endParaRPr lang="en-US" sz="2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buNone/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6.9</a:t>
                      </a:r>
                      <a:endParaRPr lang="en-US" sz="2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0903820"/>
                  </a:ext>
                </a:extLst>
              </a:tr>
              <a:tr h="749268">
                <a:tc>
                  <a:txBody>
                    <a:bodyPr/>
                    <a:lstStyle/>
                    <a:p>
                      <a:pPr marL="0" marR="0" algn="r">
                        <a:buNone/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9/13/2023</a:t>
                      </a:r>
                    </a:p>
                    <a:p>
                      <a:pPr marL="0" marR="0" algn="r">
                        <a:buNone/>
                      </a:pPr>
                      <a:r>
                        <a:rPr lang="en-US" sz="2800">
                          <a:effectLst/>
                          <a:latin typeface="Calibri" panose="020F0502020204030204" pitchFamily="34" charset="0"/>
                        </a:rPr>
                        <a:t>8/13/2025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buNone/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</a:t>
                      </a:r>
                    </a:p>
                    <a:p>
                      <a:pPr marL="0" marR="0" algn="r">
                        <a:buNone/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9403313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D718C567-7386-E0BD-1C80-BDA11E948B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2599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erson holding a lobster&#10;&#10;AI-generated content may be incorrect.">
            <a:extLst>
              <a:ext uri="{FF2B5EF4-FFF2-40B4-BE49-F238E27FC236}">
                <a16:creationId xmlns:a16="http://schemas.microsoft.com/office/drawing/2014/main" id="{135A539D-654D-22DD-D10F-E42EFEDFE2A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016" b="27582"/>
          <a:stretch>
            <a:fillRect/>
          </a:stretch>
        </p:blipFill>
        <p:spPr>
          <a:xfrm>
            <a:off x="2595904" y="0"/>
            <a:ext cx="7892858" cy="71973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E247006-BE11-87D2-84AA-61C70B15E47A}"/>
              </a:ext>
            </a:extLst>
          </p:cNvPr>
          <p:cNvSpPr txBox="1"/>
          <p:nvPr/>
        </p:nvSpPr>
        <p:spPr>
          <a:xfrm>
            <a:off x="1127825" y="381395"/>
            <a:ext cx="3484322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>
                <a:ea typeface="Calibri"/>
                <a:cs typeface="Calibri"/>
              </a:rPr>
              <a:t>Rusty Crayfish</a:t>
            </a:r>
          </a:p>
        </p:txBody>
      </p:sp>
    </p:spTree>
    <p:extLst>
      <p:ext uri="{BB962C8B-B14F-4D97-AF65-F5344CB8AC3E}">
        <p14:creationId xmlns:p14="http://schemas.microsoft.com/office/powerpoint/2010/main" val="24789077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861D32B-6E5C-DC47-0346-7384B8E5ECA1}"/>
              </a:ext>
            </a:extLst>
          </p:cNvPr>
          <p:cNvSpPr txBox="1"/>
          <p:nvPr/>
        </p:nvSpPr>
        <p:spPr>
          <a:xfrm>
            <a:off x="700391" y="953311"/>
            <a:ext cx="11060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How did they get here?  Where are they now?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2194DC-F518-E05B-F201-E0D7E1CEC2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750" y="2952750"/>
            <a:ext cx="952500" cy="9525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81BFE0D8-AE92-140B-4C67-C45387E0E2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0081394"/>
              </p:ext>
            </p:extLst>
          </p:nvPr>
        </p:nvGraphicFramePr>
        <p:xfrm>
          <a:off x="1701236" y="1432884"/>
          <a:ext cx="6895833" cy="51046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7524668" imgH="5790934" progId="Acrobat.Document.DC">
                  <p:embed/>
                </p:oleObj>
              </mc:Choice>
              <mc:Fallback>
                <p:oleObj name="Acrobat Document" r:id="rId3" imgW="7524668" imgH="5790934" progId="Acrobat.Document.DC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81BFE0D8-AE92-140B-4C67-C45387E0E21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01236" y="1432884"/>
                        <a:ext cx="6895833" cy="51046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440603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4B4CBBF-409A-B025-E8E1-2FBD5753FFCA}"/>
              </a:ext>
            </a:extLst>
          </p:cNvPr>
          <p:cNvSpPr txBox="1"/>
          <p:nvPr/>
        </p:nvSpPr>
        <p:spPr>
          <a:xfrm>
            <a:off x="1247686" y="1196412"/>
            <a:ext cx="8896172" cy="59093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/>
              <a:t>What is the harm caused?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4000">
                <a:ea typeface="Calibri"/>
                <a:cs typeface="Calibri"/>
              </a:rPr>
              <a:t>Native crayfish eliminated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4000">
                <a:ea typeface="Calibri"/>
                <a:cs typeface="Calibri"/>
              </a:rPr>
              <a:t>Native grasses eliminated</a:t>
            </a:r>
          </a:p>
          <a:p>
            <a:pPr marL="1200150" lvl="2" indent="-285750">
              <a:buFont typeface="Wingdings" panose="020B0604020202020204" pitchFamily="34" charset="0"/>
              <a:buChar char="§"/>
            </a:pPr>
            <a:r>
              <a:rPr lang="en-US" sz="4000">
                <a:ea typeface="Calibri"/>
                <a:cs typeface="Calibri"/>
              </a:rPr>
              <a:t>Trap sediment</a:t>
            </a:r>
          </a:p>
          <a:p>
            <a:pPr marL="1200150" lvl="2" indent="-285750">
              <a:buFont typeface="Wingdings" panose="020B0604020202020204" pitchFamily="34" charset="0"/>
              <a:buChar char="§"/>
            </a:pPr>
            <a:r>
              <a:rPr lang="en-US" sz="4000">
                <a:ea typeface="Calibri"/>
                <a:cs typeface="Calibri"/>
              </a:rPr>
              <a:t>Absorb nutrient pollution</a:t>
            </a:r>
          </a:p>
          <a:p>
            <a:pPr marL="1200150" lvl="2" indent="-285750">
              <a:buFont typeface="Wingdings" panose="020B0604020202020204" pitchFamily="34" charset="0"/>
              <a:buChar char="§"/>
            </a:pPr>
            <a:r>
              <a:rPr lang="en-US" sz="4000">
                <a:ea typeface="Calibri"/>
                <a:cs typeface="Calibri"/>
              </a:rPr>
              <a:t>Add </a:t>
            </a:r>
            <a:r>
              <a:rPr lang="en-US" sz="4000" err="1">
                <a:ea typeface="Calibri" panose="020F0502020204030204"/>
                <a:cs typeface="Calibri" panose="020F0502020204030204"/>
              </a:rPr>
              <a:t>disolved</a:t>
            </a:r>
            <a:r>
              <a:rPr lang="en-US" sz="4000">
                <a:ea typeface="Calibri" panose="020F0502020204030204"/>
                <a:cs typeface="Calibri" panose="020F0502020204030204"/>
              </a:rPr>
              <a:t> oxygen</a:t>
            </a:r>
          </a:p>
          <a:p>
            <a:pPr marL="1200150" lvl="2" indent="-285750">
              <a:buFont typeface="Wingdings" panose="020B0604020202020204" pitchFamily="34" charset="0"/>
              <a:buChar char="§"/>
            </a:pPr>
            <a:r>
              <a:rPr lang="en-US" sz="4000">
                <a:ea typeface="Calibri" panose="020F0502020204030204"/>
                <a:cs typeface="Calibri" panose="020F0502020204030204"/>
              </a:rPr>
              <a:t>Nursing environment for fish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4000">
                <a:ea typeface="Calibri" panose="020F0502020204030204"/>
                <a:cs typeface="Calibri" panose="020F0502020204030204"/>
              </a:rPr>
              <a:t>Fish population declines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4000">
                <a:ea typeface="Calibri" panose="020F0502020204030204"/>
                <a:cs typeface="Calibri" panose="020F0502020204030204"/>
              </a:rPr>
              <a:t>Property values?</a:t>
            </a:r>
            <a:endParaRPr lang="en-US"/>
          </a:p>
          <a:p>
            <a:endParaRPr lang="en-US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8625272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CA78587-B81E-95E3-5425-2A14BD138665}"/>
              </a:ext>
            </a:extLst>
          </p:cNvPr>
          <p:cNvSpPr txBox="1"/>
          <p:nvPr/>
        </p:nvSpPr>
        <p:spPr>
          <a:xfrm>
            <a:off x="1078375" y="547869"/>
            <a:ext cx="9919503" cy="37856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,Sans-Serif"/>
              <a:buChar char="•"/>
            </a:pPr>
            <a:r>
              <a:rPr lang="en-US" sz="4000">
                <a:cs typeface="Arial"/>
              </a:rPr>
              <a:t>What can we do about it?​</a:t>
            </a:r>
          </a:p>
          <a:p>
            <a:pPr marL="742950" lvl="1" indent="-285750">
              <a:buFont typeface="Arial,Sans-Serif"/>
              <a:buChar char="•"/>
            </a:pPr>
            <a:r>
              <a:rPr lang="en-US" sz="4000">
                <a:cs typeface="Arial"/>
              </a:rPr>
              <a:t>Nothing​</a:t>
            </a:r>
            <a:endParaRPr lang="en-US" sz="4000">
              <a:ea typeface="Calibri"/>
              <a:cs typeface="Arial"/>
            </a:endParaRPr>
          </a:p>
          <a:p>
            <a:pPr marL="742950" lvl="1" indent="-285750">
              <a:buFont typeface="Arial,Sans-Serif"/>
              <a:buChar char="•"/>
            </a:pPr>
            <a:r>
              <a:rPr lang="en-US" sz="4000">
                <a:cs typeface="Arial"/>
              </a:rPr>
              <a:t>Harvesting​</a:t>
            </a:r>
            <a:endParaRPr lang="en-US" sz="4000">
              <a:ea typeface="Calibri"/>
              <a:cs typeface="Arial"/>
            </a:endParaRPr>
          </a:p>
          <a:p>
            <a:pPr marL="742950" lvl="1" indent="-285750">
              <a:buFont typeface="Arial,Sans-Serif"/>
              <a:buChar char="•"/>
            </a:pPr>
            <a:r>
              <a:rPr lang="en-US" sz="4000">
                <a:cs typeface="Arial"/>
              </a:rPr>
              <a:t>Physical barrier – not allowed​</a:t>
            </a:r>
            <a:endParaRPr lang="en-US" sz="4000">
              <a:ea typeface="Calibri"/>
              <a:cs typeface="Arial"/>
            </a:endParaRPr>
          </a:p>
          <a:p>
            <a:pPr marL="285750" indent="-285750">
              <a:buFont typeface="Arial,Sans-Serif"/>
              <a:buChar char="•"/>
            </a:pPr>
            <a:r>
              <a:rPr lang="en-US" sz="4000">
                <a:cs typeface="Arial"/>
              </a:rPr>
              <a:t>Is there evidence that Harvesting will work?​</a:t>
            </a:r>
            <a:endParaRPr lang="en-US" sz="4000">
              <a:ea typeface="Calibri"/>
              <a:cs typeface="Arial"/>
            </a:endParaRPr>
          </a:p>
          <a:p>
            <a:pPr marL="742950" lvl="1" indent="-285750">
              <a:buFont typeface="Arial,Sans-Serif"/>
              <a:buChar char="•"/>
            </a:pPr>
            <a:r>
              <a:rPr lang="en-US" sz="4000">
                <a:ea typeface="Calibri"/>
                <a:cs typeface="Arial"/>
              </a:rPr>
              <a:t>Some, but It's early days.  </a:t>
            </a:r>
          </a:p>
        </p:txBody>
      </p:sp>
    </p:spTree>
    <p:extLst>
      <p:ext uri="{BB962C8B-B14F-4D97-AF65-F5344CB8AC3E}">
        <p14:creationId xmlns:p14="http://schemas.microsoft.com/office/powerpoint/2010/main" val="410707632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B014E4-BE07-8264-B1C3-4C58F3D74247}"/>
              </a:ext>
            </a:extLst>
          </p:cNvPr>
          <p:cNvSpPr txBox="1"/>
          <p:nvPr/>
        </p:nvSpPr>
        <p:spPr>
          <a:xfrm>
            <a:off x="1375873" y="525877"/>
            <a:ext cx="8289457" cy="575542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200">
                <a:solidFill>
                  <a:srgbClr val="C00000"/>
                </a:solidFill>
              </a:rPr>
              <a:t>What did we do this summer?</a:t>
            </a:r>
            <a:endParaRPr lang="en-US" sz="3200">
              <a:solidFill>
                <a:srgbClr val="C00000"/>
              </a:solidFill>
              <a:cs typeface="Calibri"/>
            </a:endParaRPr>
          </a:p>
          <a:p>
            <a:endParaRPr lang="en-US" sz="280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/>
              <a:t>Hired Crawdaddies to harvest for 6 weeks.  Thank you!</a:t>
            </a:r>
            <a:endParaRPr lang="en-US" sz="280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/>
              <a:t>Volunteer effort to supplement, ran boat July, August every other day.  Loaned for summer by family of Ron McClellan and Nancy Rice.  Thank you!</a:t>
            </a:r>
            <a:endParaRPr lang="en-US" sz="2800">
              <a:ea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>
                <a:ea typeface="Calibri"/>
                <a:cs typeface="Calibri"/>
              </a:rPr>
              <a:t>Larry Mullen harvested three trap lines for much of the summer.  Thank you!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>
                <a:ea typeface="Calibri"/>
                <a:cs typeface="Calibri"/>
              </a:rPr>
              <a:t>COP harvested most of the summer using their boat, our traps.  Thank you!!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>
                <a:ea typeface="Calibri"/>
                <a:cs typeface="Calibri"/>
              </a:rPr>
              <a:t>Many members harvested from their docks.  Thank you!</a:t>
            </a:r>
          </a:p>
        </p:txBody>
      </p:sp>
    </p:spTree>
    <p:extLst>
      <p:ext uri="{BB962C8B-B14F-4D97-AF65-F5344CB8AC3E}">
        <p14:creationId xmlns:p14="http://schemas.microsoft.com/office/powerpoint/2010/main" val="399633984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B8A19AB-D136-D099-A8B9-DD25C7ECAF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oat on the ground&#10;&#10;AI-generated content may be incorrect.">
            <a:extLst>
              <a:ext uri="{FF2B5EF4-FFF2-40B4-BE49-F238E27FC236}">
                <a16:creationId xmlns:a16="http://schemas.microsoft.com/office/drawing/2014/main" id="{1593066A-69EA-4653-8833-2645572A5FB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904" r="119"/>
          <a:stretch>
            <a:fillRect/>
          </a:stretch>
        </p:blipFill>
        <p:spPr>
          <a:xfrm>
            <a:off x="20" y="431"/>
            <a:ext cx="8115280" cy="640831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6FFDB0F-45CA-6E47-449A-FA58A74DF23C}"/>
              </a:ext>
            </a:extLst>
          </p:cNvPr>
          <p:cNvSpPr txBox="1"/>
          <p:nvPr/>
        </p:nvSpPr>
        <p:spPr>
          <a:xfrm>
            <a:off x="8643193" y="2418408"/>
            <a:ext cx="2942813" cy="3540265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/>
              <a:t>Thank you Ron McClellan, Nancy Rice, and son Kevin!!</a:t>
            </a:r>
            <a:endParaRPr lang="en-US" sz="32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79299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0D13D-7FD2-A227-3E8D-0377F6129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17275"/>
            <a:ext cx="3932237" cy="1600200"/>
          </a:xfrm>
        </p:spPr>
        <p:txBody>
          <a:bodyPr/>
          <a:lstStyle/>
          <a:p>
            <a:r>
              <a:rPr lang="en-US">
                <a:ea typeface="Calibri Light"/>
                <a:cs typeface="Calibri Light"/>
              </a:rPr>
              <a:t>Rusty Crayfish Expenses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88DC81-E0A5-17B5-281B-92CBF7B172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46872"/>
            <a:ext cx="3932237" cy="376845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Calibri"/>
                <a:cs typeface="Calibri"/>
              </a:rPr>
              <a:t>8/31/24 to 8/30/2025</a:t>
            </a:r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9F94A01-6999-CA39-C2BF-BE96AB18C1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290132"/>
              </p:ext>
            </p:extLst>
          </p:nvPr>
        </p:nvGraphicFramePr>
        <p:xfrm>
          <a:off x="4586377" y="977660"/>
          <a:ext cx="6068490" cy="48978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1851">
                  <a:extLst>
                    <a:ext uri="{9D8B030D-6E8A-4147-A177-3AD203B41FA5}">
                      <a16:colId xmlns:a16="http://schemas.microsoft.com/office/drawing/2014/main" val="2906870035"/>
                    </a:ext>
                  </a:extLst>
                </a:gridCol>
                <a:gridCol w="3176639">
                  <a:extLst>
                    <a:ext uri="{9D8B030D-6E8A-4147-A177-3AD203B41FA5}">
                      <a16:colId xmlns:a16="http://schemas.microsoft.com/office/drawing/2014/main" val="2618205384"/>
                    </a:ext>
                  </a:extLst>
                </a:gridCol>
              </a:tblGrid>
              <a:tr h="586153"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2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32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817495"/>
                  </a:ext>
                </a:extLst>
              </a:tr>
              <a:tr h="829184">
                <a:tc>
                  <a:txBody>
                    <a:bodyPr/>
                    <a:lstStyle/>
                    <a:p>
                      <a:r>
                        <a:rPr lang="en-US" sz="2800" b="0"/>
                        <a:t>Bait, Tackle &amp; Supplies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/>
                        <a:t>  $  272.43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3066909"/>
                  </a:ext>
                </a:extLst>
              </a:tr>
              <a:tr h="829184">
                <a:tc>
                  <a:txBody>
                    <a:bodyPr/>
                    <a:lstStyle/>
                    <a:p>
                      <a:r>
                        <a:rPr lang="en-US" sz="2800"/>
                        <a:t>Outboard Motor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/>
                        <a:t>   3,019.00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1195486"/>
                  </a:ext>
                </a:extLst>
              </a:tr>
              <a:tr h="879230">
                <a:tc>
                  <a:txBody>
                    <a:bodyPr/>
                    <a:lstStyle/>
                    <a:p>
                      <a:r>
                        <a:rPr lang="en-US" sz="2800"/>
                        <a:t>Repairs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       </a:t>
                      </a:r>
                      <a:r>
                        <a:rPr lang="en-US" sz="3200"/>
                        <a:t>  229.00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3793215"/>
                  </a:ext>
                </a:extLst>
              </a:tr>
              <a:tr h="829184">
                <a:tc>
                  <a:txBody>
                    <a:bodyPr/>
                    <a:lstStyle/>
                    <a:p>
                      <a:r>
                        <a:rPr lang="en-US" sz="2800"/>
                        <a:t>Crawdaddies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      </a:t>
                      </a:r>
                      <a:r>
                        <a:rPr lang="en-US" sz="3200" u="sng"/>
                        <a:t>3,750.00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6664212"/>
                  </a:ext>
                </a:extLst>
              </a:tr>
              <a:tr h="829184">
                <a:tc>
                  <a:txBody>
                    <a:bodyPr/>
                    <a:lstStyle/>
                    <a:p>
                      <a:r>
                        <a:rPr lang="en-US" sz="2800"/>
                        <a:t>Total 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   </a:t>
                      </a:r>
                      <a:r>
                        <a:rPr lang="en-US" sz="3200"/>
                        <a:t>$7,270.43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28542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200709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55900-0850-92D0-C9C4-870C52E26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001982" cy="1341775"/>
          </a:xfrm>
        </p:spPr>
        <p:txBody>
          <a:bodyPr/>
          <a:lstStyle/>
          <a:p>
            <a:r>
              <a:rPr lang="en-US">
                <a:ea typeface="Calibri Light"/>
                <a:cs typeface="Calibri Light"/>
              </a:rPr>
              <a:t>Projected Harvest Totals for Summer 2025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49C06B-4042-BFD2-4A5A-3C8344D571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Calibri"/>
                <a:cs typeface="Calibri"/>
              </a:rPr>
              <a:t>Crawdaddies 1300 </a:t>
            </a:r>
            <a:r>
              <a:rPr lang="en-US" err="1">
                <a:ea typeface="Calibri"/>
                <a:cs typeface="Calibri"/>
              </a:rPr>
              <a:t>lbs</a:t>
            </a:r>
            <a:r>
              <a:rPr lang="en-US">
                <a:ea typeface="Calibri"/>
                <a:cs typeface="Calibri"/>
              </a:rPr>
              <a:t> </a:t>
            </a:r>
          </a:p>
          <a:p>
            <a:r>
              <a:rPr lang="en-US">
                <a:ea typeface="Calibri"/>
                <a:cs typeface="Calibri"/>
              </a:rPr>
              <a:t>COP: 375 </a:t>
            </a:r>
            <a:r>
              <a:rPr lang="en-US" err="1">
                <a:ea typeface="Calibri"/>
                <a:cs typeface="Calibri"/>
              </a:rPr>
              <a:t>lbs</a:t>
            </a:r>
            <a:endParaRPr lang="en-US">
              <a:ea typeface="Calibri"/>
              <a:cs typeface="Calibri"/>
            </a:endParaRPr>
          </a:p>
          <a:p>
            <a:r>
              <a:rPr lang="en-US">
                <a:ea typeface="Calibri"/>
                <a:cs typeface="Calibri"/>
              </a:rPr>
              <a:t>Volunteers, managing trap lines (Larry, Tom, Brad S): 1000 </a:t>
            </a:r>
            <a:r>
              <a:rPr lang="en-US" err="1">
                <a:ea typeface="Calibri"/>
                <a:cs typeface="Calibri"/>
              </a:rPr>
              <a:t>lbs</a:t>
            </a:r>
            <a:endParaRPr lang="en-US">
              <a:ea typeface="Calibri"/>
              <a:cs typeface="Calibri"/>
            </a:endParaRPr>
          </a:p>
          <a:p>
            <a:r>
              <a:rPr lang="en-US">
                <a:ea typeface="Calibri"/>
                <a:cs typeface="Calibri"/>
              </a:rPr>
              <a:t>Volunteers, from docks: 400 </a:t>
            </a:r>
            <a:r>
              <a:rPr lang="en-US" err="1">
                <a:ea typeface="Calibri"/>
                <a:cs typeface="Calibri"/>
              </a:rPr>
              <a:t>lbs</a:t>
            </a:r>
            <a:endParaRPr lang="en-US">
              <a:ea typeface="Calibri"/>
              <a:cs typeface="Calibri"/>
            </a:endParaRPr>
          </a:p>
          <a:p>
            <a:r>
              <a:rPr lang="en-US" b="1">
                <a:solidFill>
                  <a:srgbClr val="FF0000"/>
                </a:solidFill>
                <a:ea typeface="Calibri"/>
                <a:cs typeface="Calibri"/>
              </a:rPr>
              <a:t>Total 2025 = 3075 </a:t>
            </a:r>
            <a:r>
              <a:rPr lang="en-US" b="1" err="1">
                <a:solidFill>
                  <a:srgbClr val="FF0000"/>
                </a:solidFill>
                <a:ea typeface="Calibri"/>
                <a:cs typeface="Calibri"/>
              </a:rPr>
              <a:t>lbs</a:t>
            </a:r>
            <a:r>
              <a:rPr lang="en-US" b="1">
                <a:solidFill>
                  <a:srgbClr val="FF0000"/>
                </a:solidFill>
                <a:ea typeface="Calibri"/>
                <a:cs typeface="Calibri"/>
              </a:rPr>
              <a:t> = 130,000 crayfish</a:t>
            </a:r>
          </a:p>
          <a:p>
            <a:r>
              <a:rPr lang="en-US">
                <a:ea typeface="Calibri"/>
                <a:cs typeface="Calibri"/>
              </a:rPr>
              <a:t>Total 2024: 60,000 crayfish</a:t>
            </a:r>
          </a:p>
          <a:p>
            <a:r>
              <a:rPr lang="en-US">
                <a:ea typeface="Calibri"/>
                <a:cs typeface="Calibri"/>
              </a:rPr>
              <a:t>Total 2023: 12,000 crayfish</a:t>
            </a:r>
          </a:p>
        </p:txBody>
      </p:sp>
    </p:spTree>
    <p:extLst>
      <p:ext uri="{BB962C8B-B14F-4D97-AF65-F5344CB8AC3E}">
        <p14:creationId xmlns:p14="http://schemas.microsoft.com/office/powerpoint/2010/main" val="225965277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AC2990E-E35A-76FD-7773-0EE970225BCE}"/>
              </a:ext>
            </a:extLst>
          </p:cNvPr>
          <p:cNvSpPr txBox="1"/>
          <p:nvPr/>
        </p:nvSpPr>
        <p:spPr>
          <a:xfrm>
            <a:off x="727363" y="424518"/>
            <a:ext cx="11063207" cy="649408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>
                <a:solidFill>
                  <a:srgbClr val="C00000"/>
                </a:solidFill>
                <a:ea typeface="Calibri"/>
                <a:cs typeface="Calibri"/>
              </a:rPr>
              <a:t>Next summer and beyond?</a:t>
            </a:r>
          </a:p>
          <a:p>
            <a:pPr marL="457200" indent="-457200">
              <a:buFont typeface="Arial"/>
              <a:buChar char="•"/>
            </a:pPr>
            <a:r>
              <a:rPr lang="en-US" sz="3200">
                <a:ea typeface="Calibri"/>
                <a:cs typeface="Calibri"/>
              </a:rPr>
              <a:t>Continue Harvesting, ramp up efforts</a:t>
            </a:r>
          </a:p>
          <a:p>
            <a:pPr marL="457200" indent="-457200">
              <a:buFont typeface="Arial"/>
              <a:buChar char="•"/>
            </a:pPr>
            <a:r>
              <a:rPr lang="en-US" sz="3200">
                <a:ea typeface="Calibri"/>
                <a:cs typeface="Calibri"/>
              </a:rPr>
              <a:t>SSD will continue to fund, $50 per taxpayer per year = $50 x 138 taxpayers = $6900 per year</a:t>
            </a:r>
          </a:p>
          <a:p>
            <a:pPr marL="457200" indent="-457200">
              <a:buFont typeface="Arial"/>
              <a:buChar char="•"/>
            </a:pPr>
            <a:r>
              <a:rPr lang="en-US" sz="3200">
                <a:ea typeface="Calibri"/>
                <a:cs typeface="Calibri"/>
              </a:rPr>
              <a:t>Build Up Volunteer Harvesting Effort: purchase boat, expand volunteer pool, start harvesting earlier (started July 21 this year).  </a:t>
            </a:r>
          </a:p>
          <a:p>
            <a:pPr marL="457200" indent="-457200">
              <a:buFont typeface="Arial"/>
              <a:buChar char="•"/>
            </a:pPr>
            <a:r>
              <a:rPr lang="en-US" sz="3200">
                <a:ea typeface="Calibri"/>
                <a:cs typeface="Calibri"/>
              </a:rPr>
              <a:t>Explore internship</a:t>
            </a:r>
          </a:p>
          <a:p>
            <a:pPr marL="457200" indent="-457200">
              <a:buFont typeface="Arial"/>
              <a:buChar char="•"/>
            </a:pPr>
            <a:r>
              <a:rPr lang="en-US" sz="3200">
                <a:ea typeface="Calibri"/>
                <a:cs typeface="Calibri"/>
              </a:rPr>
              <a:t>COP?</a:t>
            </a:r>
          </a:p>
          <a:p>
            <a:pPr marL="457200" indent="-457200">
              <a:buFont typeface="Arial"/>
              <a:buChar char="•"/>
            </a:pPr>
            <a:r>
              <a:rPr lang="en-US" sz="3200">
                <a:ea typeface="Calibri"/>
                <a:cs typeface="Calibri"/>
              </a:rPr>
              <a:t>Crawdaddies</a:t>
            </a:r>
          </a:p>
          <a:p>
            <a:pPr marL="457200" indent="-457200">
              <a:buFont typeface="Arial"/>
              <a:buChar char="•"/>
            </a:pPr>
            <a:r>
              <a:rPr lang="en-US" sz="3200">
                <a:ea typeface="Calibri"/>
                <a:cs typeface="Calibri"/>
              </a:rPr>
              <a:t>Engage technical, political partners: NRRI, DNR, </a:t>
            </a:r>
            <a:r>
              <a:rPr lang="en-US" sz="3200" err="1">
                <a:ea typeface="Calibri"/>
                <a:cs typeface="Calibri"/>
              </a:rPr>
              <a:t>CCCoLA</a:t>
            </a:r>
            <a:r>
              <a:rPr lang="en-US" sz="3200">
                <a:ea typeface="Calibri"/>
                <a:cs typeface="Calibri"/>
              </a:rPr>
              <a:t>, Cook Co AIS, Tribal Nations</a:t>
            </a:r>
          </a:p>
          <a:p>
            <a:pPr marL="457200" indent="-457200">
              <a:buFont typeface="Arial"/>
              <a:buChar char="•"/>
            </a:pPr>
            <a:endParaRPr lang="en-US" sz="32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5718370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A490D-1FC8-A380-FBED-FC73B0DBC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Calibri Light"/>
                <a:cs typeface="Calibri Light"/>
              </a:rPr>
              <a:t>New Name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FF6E7C-D7C5-103F-F513-4F0DBD279B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>
                <a:ea typeface="Calibri" panose="020F0502020204030204"/>
                <a:cs typeface="Calibri" panose="020F0502020204030204"/>
              </a:rPr>
              <a:t>Current name causes confusion, and mis-represents our mission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>
                <a:ea typeface="Calibri" panose="020F0502020204030204"/>
                <a:cs typeface="Calibri" panose="020F0502020204030204"/>
              </a:rPr>
              <a:t>  HOA?</a:t>
            </a:r>
          </a:p>
          <a:p>
            <a:pPr marL="0" indent="0">
              <a:buNone/>
            </a:pPr>
            <a:r>
              <a:rPr lang="en-US">
                <a:ea typeface="Calibri" panose="020F0502020204030204"/>
                <a:cs typeface="Calibri" panose="020F0502020204030204"/>
              </a:rPr>
              <a:t>Our mission is to preserve and protect Caribou Lake.  Names that better communicate our mission:</a:t>
            </a:r>
          </a:p>
          <a:p>
            <a:r>
              <a:rPr lang="en-US">
                <a:ea typeface="Calibri" panose="020F0502020204030204"/>
                <a:cs typeface="Calibri" panose="020F0502020204030204"/>
              </a:rPr>
              <a:t>Friends of Caribou Lake, </a:t>
            </a:r>
          </a:p>
          <a:p>
            <a:r>
              <a:rPr lang="en-US">
                <a:latin typeface="Aptos"/>
                <a:ea typeface="Calibri" panose="020F0502020204030204"/>
                <a:cs typeface="Calibri" panose="020F0502020204030204"/>
              </a:rPr>
              <a:t>Stewards of Caribou Lake  </a:t>
            </a:r>
            <a:endParaRPr lang="en-US"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endParaRPr lang="en-US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3625557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ody of water with trees and a dock&#10;&#10;AI-generated content may be incorrect.">
            <a:extLst>
              <a:ext uri="{FF2B5EF4-FFF2-40B4-BE49-F238E27FC236}">
                <a16:creationId xmlns:a16="http://schemas.microsoft.com/office/drawing/2014/main" id="{03735739-02FC-25C8-EA98-4679C364AA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2254" y="-1064558"/>
            <a:ext cx="12653948" cy="936811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F9B05CB-E275-C762-921B-430DA8B8A8A7}"/>
              </a:ext>
            </a:extLst>
          </p:cNvPr>
          <p:cNvSpPr txBox="1"/>
          <p:nvPr/>
        </p:nvSpPr>
        <p:spPr>
          <a:xfrm>
            <a:off x="4964205" y="67235"/>
            <a:ext cx="27432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>
                <a:ea typeface="Calibri"/>
                <a:cs typeface="Calibri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756574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6E608-AA0A-2EA8-B013-04E06D18D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306048" cy="1600200"/>
          </a:xfrm>
        </p:spPr>
        <p:txBody>
          <a:bodyPr/>
          <a:lstStyle/>
          <a:p>
            <a:r>
              <a:rPr lang="en-US">
                <a:cs typeface="Calibri Light"/>
              </a:rPr>
              <a:t>Change in Cash Position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AABA18-1B3B-1D0E-5A39-A730DBD17A78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5956BB-67CF-F285-582D-6409CDEF65D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9/1/24 to 8/28/2025</a:t>
            </a:r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ACAAED0-8F3A-CF35-9B55-EA5630695F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1922632"/>
              </p:ext>
            </p:extLst>
          </p:nvPr>
        </p:nvGraphicFramePr>
        <p:xfrm>
          <a:off x="5089584" y="474452"/>
          <a:ext cx="6055536" cy="52009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9384">
                  <a:extLst>
                    <a:ext uri="{9D8B030D-6E8A-4147-A177-3AD203B41FA5}">
                      <a16:colId xmlns:a16="http://schemas.microsoft.com/office/drawing/2014/main" val="3276217711"/>
                    </a:ext>
                  </a:extLst>
                </a:gridCol>
                <a:gridCol w="3066152">
                  <a:extLst>
                    <a:ext uri="{9D8B030D-6E8A-4147-A177-3AD203B41FA5}">
                      <a16:colId xmlns:a16="http://schemas.microsoft.com/office/drawing/2014/main" val="2231220738"/>
                    </a:ext>
                  </a:extLst>
                </a:gridCol>
              </a:tblGrid>
              <a:tr h="1055076">
                <a:tc>
                  <a:txBody>
                    <a:bodyPr/>
                    <a:lstStyle/>
                    <a:p>
                      <a:r>
                        <a:rPr lang="en-US" sz="2000"/>
                        <a:t>Opening balance 9/1/24</a:t>
                      </a:r>
                    </a:p>
                    <a:p>
                      <a:pPr lvl="0"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$2,828.50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3133541"/>
                  </a:ext>
                </a:extLst>
              </a:tr>
              <a:tr h="1036474">
                <a:tc>
                  <a:txBody>
                    <a:bodyPr/>
                    <a:lstStyle/>
                    <a:p>
                      <a:r>
                        <a:rPr lang="en-US" sz="2000"/>
                        <a:t>Additions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  7,802.80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8595713"/>
                  </a:ext>
                </a:extLst>
              </a:tr>
              <a:tr h="1036474">
                <a:tc>
                  <a:txBody>
                    <a:bodyPr/>
                    <a:lstStyle/>
                    <a:p>
                      <a:r>
                        <a:rPr lang="en-US"/>
                        <a:t>S</a:t>
                      </a:r>
                      <a:r>
                        <a:rPr lang="en-US" sz="2000"/>
                        <a:t>ubtractions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  9,883.94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9810592"/>
                  </a:ext>
                </a:extLst>
              </a:tr>
              <a:tr h="1036474">
                <a:tc>
                  <a:txBody>
                    <a:bodyPr/>
                    <a:lstStyle/>
                    <a:p>
                      <a:r>
                        <a:rPr lang="en-US" sz="2000"/>
                        <a:t>Ending balance, 8/28/25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  $ 747.36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6922646"/>
                  </a:ext>
                </a:extLst>
              </a:tr>
              <a:tr h="1036474">
                <a:tc>
                  <a:txBody>
                    <a:bodyPr/>
                    <a:lstStyle/>
                    <a:p>
                      <a:r>
                        <a:rPr lang="en-US" sz="2000"/>
                        <a:t>Difference (decrease)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$(2,081.14)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68244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98105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E7F40A5-957F-6932-8B7E-5C14C2A7B1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900113"/>
            <a:ext cx="7162800" cy="505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5541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253CB-9DFF-4B12-41D3-D0CE802F7B7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>
                <a:ea typeface="Calibri Light"/>
                <a:cs typeface="Calibri Light"/>
              </a:rPr>
              <a:t>Cash Balances 2021 to today</a:t>
            </a:r>
            <a:endParaRPr lang="en-US"/>
          </a:p>
        </p:txBody>
      </p:sp>
      <p:pic>
        <p:nvPicPr>
          <p:cNvPr id="3" name="Picture 2" descr="A graph with numbers and a line&#10;&#10;AI-generated content may be incorrect.">
            <a:extLst>
              <a:ext uri="{FF2B5EF4-FFF2-40B4-BE49-F238E27FC236}">
                <a16:creationId xmlns:a16="http://schemas.microsoft.com/office/drawing/2014/main" id="{FAD9C7C1-090C-2B76-B003-FD6613F7C4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5404" y="1421888"/>
            <a:ext cx="9559771" cy="4999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450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31918-5C5E-1514-1907-C40F91C85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How to pay dues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A1EB23-BB86-1126-9642-8E5768DD57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 panose="020F0502020204030204"/>
              </a:rPr>
              <a:t>Pay to me today.</a:t>
            </a:r>
            <a:endParaRPr lang="en-US">
              <a:ea typeface="Calibri"/>
              <a:cs typeface="Calibri" panose="020F0502020204030204"/>
            </a:endParaRPr>
          </a:p>
          <a:p>
            <a:r>
              <a:rPr lang="en-US">
                <a:cs typeface="Calibri" panose="020F0502020204030204"/>
              </a:rPr>
              <a:t>Mail to PO Box 11, Lutsen MN 55612</a:t>
            </a:r>
            <a:endParaRPr lang="en-US">
              <a:ea typeface="Calibri"/>
              <a:cs typeface="Calibri" panose="020F0502020204030204"/>
            </a:endParaRPr>
          </a:p>
          <a:p>
            <a:r>
              <a:rPr lang="en-US">
                <a:cs typeface="Calibri" panose="020F0502020204030204"/>
              </a:rPr>
              <a:t>Pay with credit card on our website:</a:t>
            </a:r>
            <a:endParaRPr lang="en-US">
              <a:ea typeface="Calibri"/>
              <a:cs typeface="Calibri" panose="020F0502020204030204"/>
            </a:endParaRPr>
          </a:p>
          <a:p>
            <a:pPr lvl="1"/>
            <a:r>
              <a:rPr lang="en-US">
                <a:ea typeface="+mn-lt"/>
                <a:cs typeface="+mn-lt"/>
                <a:hlinkClick r:id="rId3"/>
              </a:rPr>
              <a:t>https://caribou.mnlakesandrivers.org/</a:t>
            </a:r>
            <a:endParaRPr lang="en-US">
              <a:ea typeface="+mn-lt"/>
              <a:cs typeface="+mn-lt"/>
            </a:endParaRPr>
          </a:p>
          <a:p>
            <a:pPr lvl="1"/>
            <a:endParaRPr lang="en-US">
              <a:cs typeface="Calibri" panose="020F0502020204030204"/>
            </a:endParaRPr>
          </a:p>
          <a:p>
            <a:r>
              <a:rPr lang="en-US">
                <a:cs typeface="Calibri" panose="020F0502020204030204"/>
              </a:rPr>
              <a:t>THANK YOU!</a:t>
            </a:r>
            <a:endParaRPr lang="en-US">
              <a:ea typeface="Calibri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9017729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E2DD4-4DBF-BAEE-E7E9-CB34B2A05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Calibri Light"/>
                <a:cs typeface="Calibri Light"/>
              </a:rPr>
              <a:t>Caribou.mnlakesandrivers.org</a:t>
            </a:r>
            <a:endParaRPr lang="en-US"/>
          </a:p>
        </p:txBody>
      </p:sp>
      <p:pic>
        <p:nvPicPr>
          <p:cNvPr id="4" name="Content Placeholder 3" descr="A screenshot of a computer">
            <a:extLst>
              <a:ext uri="{FF2B5EF4-FFF2-40B4-BE49-F238E27FC236}">
                <a16:creationId xmlns:a16="http://schemas.microsoft.com/office/drawing/2014/main" id="{AC6AAF32-81A2-E399-4E40-A16094191B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3388" y="1933178"/>
            <a:ext cx="9259454" cy="4923023"/>
          </a:xfrm>
        </p:spPr>
      </p:pic>
    </p:spTree>
    <p:extLst>
      <p:ext uri="{BB962C8B-B14F-4D97-AF65-F5344CB8AC3E}">
        <p14:creationId xmlns:p14="http://schemas.microsoft.com/office/powerpoint/2010/main" val="853419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1396</Words>
  <Application>Microsoft Office PowerPoint</Application>
  <PresentationFormat>Widescreen</PresentationFormat>
  <Paragraphs>288</Paragraphs>
  <Slides>43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4" baseType="lpstr">
      <vt:lpstr>Aptos</vt:lpstr>
      <vt:lpstr>Arial</vt:lpstr>
      <vt:lpstr>Arial,Sans-Serif</vt:lpstr>
      <vt:lpstr>Bookman Old Style</vt:lpstr>
      <vt:lpstr>Calibri</vt:lpstr>
      <vt:lpstr>Calibri Light</vt:lpstr>
      <vt:lpstr>Courier New</vt:lpstr>
      <vt:lpstr>Wingdings</vt:lpstr>
      <vt:lpstr>office theme</vt:lpstr>
      <vt:lpstr>office theme</vt:lpstr>
      <vt:lpstr>Acrobat Document</vt:lpstr>
      <vt:lpstr>PowerPoint Presentation</vt:lpstr>
      <vt:lpstr>CLPOA Treasurer's Report</vt:lpstr>
      <vt:lpstr>Statement of Activities</vt:lpstr>
      <vt:lpstr>Rusty Crayfish Expenses</vt:lpstr>
      <vt:lpstr>Change in Cash Position</vt:lpstr>
      <vt:lpstr>PowerPoint Presentation</vt:lpstr>
      <vt:lpstr>Cash Balances 2021 to today</vt:lpstr>
      <vt:lpstr>How to pay dues</vt:lpstr>
      <vt:lpstr>Caribou.mnlakesandrivers.org</vt:lpstr>
      <vt:lpstr>Cook County Coalition of Lake Associations</vt:lpstr>
      <vt:lpstr>CCCoLA Meetings</vt:lpstr>
      <vt:lpstr>Upcoming Meetings</vt:lpstr>
      <vt:lpstr>Community Outreach</vt:lpstr>
      <vt:lpstr>Surface water usage is big concern for members </vt:lpstr>
      <vt:lpstr>Cook County AIS </vt:lpstr>
      <vt:lpstr>Cook County Soil and Water </vt:lpstr>
      <vt:lpstr>Shoreland Stewards – That’s all of us! </vt:lpstr>
      <vt:lpstr> </vt:lpstr>
      <vt:lpstr>PowerPoint Presentation</vt:lpstr>
      <vt:lpstr>Gunflint Loon Project</vt:lpstr>
      <vt:lpstr>PowerPoint Presentation</vt:lpstr>
      <vt:lpstr>Water Quality Report</vt:lpstr>
      <vt:lpstr>5 Sampling Sites</vt:lpstr>
      <vt:lpstr>             Phosphorus   Goal 15 PPB or less</vt:lpstr>
      <vt:lpstr>PowerPoint Presentation</vt:lpstr>
      <vt:lpstr>Phosphorus Testing History - site 205</vt:lpstr>
      <vt:lpstr>                      Chlorophyll-a   Goal 8 PPB or less</vt:lpstr>
      <vt:lpstr>PowerPoint Presentation</vt:lpstr>
      <vt:lpstr>       Secchi Disk    Goal 6 feet or more</vt:lpstr>
      <vt:lpstr>PowerPoint Presentation</vt:lpstr>
      <vt:lpstr>Oxygen and Temperature - Site 205 (Bottom 28 feet)          Surface water normal 8 milligrams per liter or more</vt:lpstr>
      <vt:lpstr>PH Factor</vt:lpstr>
      <vt:lpstr>Calcium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Projected Harvest Totals for Summer 2025</vt:lpstr>
      <vt:lpstr>PowerPoint Presentation</vt:lpstr>
      <vt:lpstr>New Name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L and I MULLEN</cp:lastModifiedBy>
  <cp:revision>2</cp:revision>
  <dcterms:created xsi:type="dcterms:W3CDTF">2024-02-28T22:20:01Z</dcterms:created>
  <dcterms:modified xsi:type="dcterms:W3CDTF">2025-09-01T22:04:24Z</dcterms:modified>
</cp:coreProperties>
</file>